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5" r:id="rId8"/>
    <p:sldId id="264" r:id="rId9"/>
    <p:sldId id="262" r:id="rId10"/>
    <p:sldId id="263" r:id="rId11"/>
    <p:sldId id="266" r:id="rId12"/>
    <p:sldId id="267" r:id="rId13"/>
    <p:sldId id="269" r:id="rId14"/>
    <p:sldId id="270" r:id="rId15"/>
    <p:sldId id="282" r:id="rId16"/>
    <p:sldId id="283" r:id="rId17"/>
    <p:sldId id="271" r:id="rId18"/>
    <p:sldId id="272" r:id="rId19"/>
    <p:sldId id="284" r:id="rId20"/>
    <p:sldId id="285" r:id="rId21"/>
    <p:sldId id="286" r:id="rId22"/>
    <p:sldId id="277" r:id="rId23"/>
    <p:sldId id="287" r:id="rId24"/>
    <p:sldId id="289" r:id="rId25"/>
    <p:sldId id="290" r:id="rId26"/>
    <p:sldId id="273" r:id="rId27"/>
    <p:sldId id="274" r:id="rId28"/>
    <p:sldId id="276" r:id="rId29"/>
    <p:sldId id="279" r:id="rId30"/>
    <p:sldId id="280" r:id="rId31"/>
    <p:sldId id="281" r:id="rId32"/>
    <p:sldId id="288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BCC57"/>
    <a:srgbClr val="D4A017"/>
    <a:srgbClr val="3EDA5D"/>
    <a:srgbClr val="3AE366"/>
    <a:srgbClr val="3ED95D"/>
    <a:srgbClr val="B9E6C2"/>
    <a:srgbClr val="3AC956"/>
    <a:srgbClr val="147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84E2C22-FB42-8FA1-AA4B-B8D73458FAB7}" v="286" dt="2024-03-14T10:16:19.216"/>
    <p1510:client id="{2FDF97E1-B174-42F4-9A71-C63A33620D2D}" v="1595" dt="2024-03-15T05:05:00.057"/>
    <p1510:client id="{70060717-21E6-794D-B7AE-EBFC3AD5171C}" v="827" dt="2024-03-14T16:28:37.568"/>
    <p1510:client id="{875DC8F1-BCCC-5B2C-9F79-3C261E10B7F9}" v="41" dt="2024-03-15T03:28:48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69"/>
    <p:restoredTop sz="94719"/>
  </p:normalViewPr>
  <p:slideViewPr>
    <p:cSldViewPr snapToGrid="0">
      <p:cViewPr varScale="1">
        <p:scale>
          <a:sx n="105" d="100"/>
          <a:sy n="105" d="100"/>
        </p:scale>
        <p:origin x="57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9E534-7130-1A15-98B7-659512BB74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9EBDF0-A84B-CB86-9236-D668E028FA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741E63-7AEC-FE88-A130-D3F4C62D4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4DAED-89A7-9D11-235A-2FC908ED0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83E9FB-2226-FD69-7274-1640A0B8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205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88C81-1BB8-F178-8629-F3A5C2F014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37E5C7D-FEF0-9912-55FF-B6502ACFA0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9A64A2-12F6-E78F-8CDF-9AA97EB02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039988-22AA-B89A-DA3A-EFAEAEC4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7F553C-3274-63DF-6A5B-3D9D5DCF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5184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4F8C17-9AF9-D5D7-337C-052667451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D29B73-D5FF-6482-57B1-2B5DE5CD1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DABFB0-F157-03BA-D1BC-36D7D1B89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ECBA41-CACF-382D-9CFF-C57FD77A9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83BE28-40CC-0EF0-F498-FF88E773C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5571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D3538-A2D1-A7EE-14B7-9CAB33A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CD8A11-AE13-8BFB-CBB3-32656A88A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38B1E5-B504-E116-042F-AB7B519A5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36200E-1493-FF33-AD59-27CC2896CE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332BEE-2016-D3C1-38F3-6D40CCEDE0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1477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A4755-5A54-7556-60FF-44E75EAF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7B83A-E6D0-072E-5D8D-BF17AE8F5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36AF6A-DAC6-7658-9F6A-EFEE1D8B1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5117F-6E8D-A94E-DBF8-27EAC8A439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99DA3-B5A5-A812-CF17-F6844E926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886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81049-03B7-8F74-0267-4F1A8E9F5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C5357-51AF-A8AE-391E-5AE07B3A0F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AEA0E-1611-FF14-289C-B32567B021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67404-9EBF-9CDF-720B-10396E1D6B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751ADD-4ECC-33BB-264B-F8B56A119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37E98B-5246-353E-1E81-6D5C76754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7419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F1075-5CC9-A32C-ADDD-310A1572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789EDD-0C22-1ACB-91AF-2DF6E14FE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134BA9-9F58-8639-F259-67F01AA559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24608C-3A65-27E6-6202-51C48052298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1C694D-A819-4B9E-583F-59CBFD9CE2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3FF9E1B-B03A-6921-92A1-3C856DA4D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7BAC78-5B30-B82F-A04E-B665A9B4E5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50C528-CE87-E969-E499-228C1CD0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800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D1BDD-D216-1680-3317-9CB42B112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C8D7A3-EC39-67CB-966A-0C36D61B6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088FA0-DF2D-EA73-12AE-CF54E5EB9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1FB926-AC8F-9DCE-C1D6-9D32CCAF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9171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F6B489-6A91-1079-B9A9-AEA06A78D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E6DD73F-C5DA-F743-D22F-AF3A174DF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9BA54-0185-C0F1-7480-DA175135C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0185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FDF8FF-D16F-0DC6-DB52-C233BBF5E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4874F-D8B1-44F3-CE59-D680327969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8ACCC-E6A5-2B75-CF82-EDC01B60A8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200259-AE3D-80F1-8DCD-A2867B8DB6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4E1E7-E465-6337-06F6-3DB22EFC3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445B-BFB9-32A0-46E5-68E3B3A6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895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51C47-6CAF-0A96-3A21-040B4FFA5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4F576B4-E7B9-0035-4F81-64A5ABF82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0980D5-B3F0-2236-6E8D-9481519008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98E94E-4055-2101-EF9C-89F173B71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7E337-1A23-11A4-4278-9BC8AFF36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100A7C-5E21-F2A3-EAE6-6D72652F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080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24C3C9-65FA-F0D4-7B05-26C2E046E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2B8093-05F7-50BF-BAD5-54C5178AF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27231-DE14-469A-0010-37A93CBE8EE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AFDC48-7344-8040-857A-E1C14C27B968}" type="datetimeFigureOut">
              <a:rPr lang="en-US" smtClean="0"/>
              <a:t>3/14/2024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707ADA-57C1-C986-D95E-5D02B6DADF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E1D32A-3526-2CF6-64EF-38EEB810FD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48397A-4DA7-7B41-A460-73B4FC4F86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248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626EAE-872A-2E89-9999-9F546E9627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 dirty="0">
                <a:solidFill>
                  <a:schemeClr val="accent2">
                    <a:lumMod val="75000"/>
                  </a:schemeClr>
                </a:solidFill>
              </a:rPr>
              <a:t>Deep Learning Bootcamp 4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2C41-462D-0AE8-4C52-951B92CD76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b="1" dirty="0"/>
              <a:t>Sequence data and Sequence modeling</a:t>
            </a:r>
          </a:p>
          <a:p>
            <a:pPr algn="l"/>
            <a:r>
              <a:rPr lang="en-US" i="1" dirty="0"/>
              <a:t>Speakers: </a:t>
            </a:r>
            <a:r>
              <a:rPr lang="en-US" dirty="0"/>
              <a:t>Alka </a:t>
            </a:r>
            <a:r>
              <a:rPr lang="en-US" dirty="0" err="1"/>
              <a:t>Luqman</a:t>
            </a:r>
            <a:r>
              <a:rPr lang="en-US" dirty="0"/>
              <a:t> &amp; Tu Ngo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2DBFFE-76B1-399D-BDFF-F9A7F5FB22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792" r="1274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40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0">
            <a:extLst>
              <a:ext uri="{FF2B5EF4-FFF2-40B4-BE49-F238E27FC236}">
                <a16:creationId xmlns:a16="http://schemas.microsoft.com/office/drawing/2014/main" id="{66ECC9A8-F6E0-49B7-BF33-8FAB531FD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03" y="1446681"/>
            <a:ext cx="7569292" cy="5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5C3C1B53-F101-ED8F-3085-FE747BA646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0203" y="1446681"/>
            <a:ext cx="7569292" cy="5046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C35AD5E-9B9E-3F98-CA52-A03B51D8D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pic>
        <p:nvPicPr>
          <p:cNvPr id="12" name="Picture 11" descr="A planet with rings in the sky&#10;&#10;Description automatically generated">
            <a:extLst>
              <a:ext uri="{FF2B5EF4-FFF2-40B4-BE49-F238E27FC236}">
                <a16:creationId xmlns:a16="http://schemas.microsoft.com/office/drawing/2014/main" id="{A1AA2D2D-E0F7-9D08-EB2B-26A30DDFD9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503" y="1690688"/>
            <a:ext cx="8534693" cy="4802187"/>
          </a:xfrm>
          <a:prstGeom prst="rect">
            <a:avLst/>
          </a:prstGeom>
        </p:spPr>
      </p:pic>
      <p:pic>
        <p:nvPicPr>
          <p:cNvPr id="9" name="Content Placeholder 8" descr="A robot with blue and red armor&#10;&#10;Description automatically generated">
            <a:extLst>
              <a:ext uri="{FF2B5EF4-FFF2-40B4-BE49-F238E27FC236}">
                <a16:creationId xmlns:a16="http://schemas.microsoft.com/office/drawing/2014/main" id="{605656D9-B808-18F9-ECC2-BE895FEE94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050123" y="3127375"/>
            <a:ext cx="3048000" cy="3365500"/>
          </a:xfr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099B4B6-8C6C-07AD-32B6-EF46D02EBAFE}"/>
              </a:ext>
            </a:extLst>
          </p:cNvPr>
          <p:cNvSpPr/>
          <p:nvPr/>
        </p:nvSpPr>
        <p:spPr>
          <a:xfrm>
            <a:off x="6310561" y="3765037"/>
            <a:ext cx="263562" cy="312320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8" descr="A robot with blue and red armor&#10;&#10;Description automatically generated">
            <a:extLst>
              <a:ext uri="{FF2B5EF4-FFF2-40B4-BE49-F238E27FC236}">
                <a16:creationId xmlns:a16="http://schemas.microsoft.com/office/drawing/2014/main" id="{32114C96-2B05-B598-777F-066BF90FF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0123" y="3127375"/>
            <a:ext cx="3048000" cy="3365500"/>
          </a:xfrm>
          <a:prstGeom prst="rect">
            <a:avLst/>
          </a:prstGeom>
          <a:effectLst>
            <a:glow rad="698500">
              <a:schemeClr val="accent1">
                <a:lumMod val="40000"/>
                <a:lumOff val="60000"/>
                <a:alpha val="81000"/>
              </a:schemeClr>
            </a:glo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990A837-A401-8E27-C657-C0E852E925A3}"/>
              </a:ext>
            </a:extLst>
          </p:cNvPr>
          <p:cNvSpPr/>
          <p:nvPr/>
        </p:nvSpPr>
        <p:spPr>
          <a:xfrm>
            <a:off x="6044991" y="3270380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653BB84-811E-C3FA-497F-E58BF5BD3A6F}"/>
              </a:ext>
            </a:extLst>
          </p:cNvPr>
          <p:cNvSpPr/>
          <p:nvPr/>
        </p:nvSpPr>
        <p:spPr>
          <a:xfrm>
            <a:off x="6076092" y="5609354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6F81438-D793-8B7A-7EBD-794EAD5C9BF1}"/>
              </a:ext>
            </a:extLst>
          </p:cNvPr>
          <p:cNvSpPr/>
          <p:nvPr/>
        </p:nvSpPr>
        <p:spPr>
          <a:xfrm>
            <a:off x="5603342" y="4573555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2E1C509-D78B-4D89-4578-A09689016BBF}"/>
              </a:ext>
            </a:extLst>
          </p:cNvPr>
          <p:cNvSpPr/>
          <p:nvPr/>
        </p:nvSpPr>
        <p:spPr>
          <a:xfrm>
            <a:off x="7472575" y="4096382"/>
            <a:ext cx="317240" cy="317240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713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"/>
                            </p:stCondLst>
                            <p:childTnLst>
                              <p:par>
                                <p:cTn id="30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8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2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400"/>
                            </p:stCondLst>
                            <p:childTnLst>
                              <p:par>
                                <p:cTn id="46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3" grpId="0" animBg="1"/>
      <p:bldP spid="13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3D6D2-E8A9-A0AA-5AD3-27DCA91A8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1A4ABD-1741-9B07-1FBB-BDA1ECBF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Image captioning with 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C5359B-BE25-E32B-FEC2-15F0F6335D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2437991"/>
            <a:ext cx="7772400" cy="325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820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82AD-A1CC-AF5A-37B8-6E3E0E55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620A-D60B-8FB6-6CDF-47DC2181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Revisit Seq2Seq recurrent network (no attention yet)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493819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273137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052455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2974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9D183FD-2E1B-BBAC-9EFE-BECF87A0F0F3}"/>
              </a:ext>
            </a:extLst>
          </p:cNvPr>
          <p:cNvSpPr/>
          <p:nvPr/>
        </p:nvSpPr>
        <p:spPr>
          <a:xfrm>
            <a:off x="6709065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7441AE1-2C2A-91B8-7852-C602CDD64C57}"/>
              </a:ext>
            </a:extLst>
          </p:cNvPr>
          <p:cNvSpPr/>
          <p:nvPr/>
        </p:nvSpPr>
        <p:spPr>
          <a:xfrm>
            <a:off x="7488383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19155" y="4950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194277" y="496009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759594" y="49602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29748" y="252692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DC3D65-0A8F-D5F1-185E-EB44128ECA7F}"/>
              </a:ext>
            </a:extLst>
          </p:cNvPr>
          <p:cNvSpPr txBox="1"/>
          <p:nvPr/>
        </p:nvSpPr>
        <p:spPr>
          <a:xfrm>
            <a:off x="6646720" y="250877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0412283-D644-D8C5-BB62-3A3F07B6A33E}"/>
              </a:ext>
            </a:extLst>
          </p:cNvPr>
          <p:cNvSpPr txBox="1"/>
          <p:nvPr/>
        </p:nvSpPr>
        <p:spPr>
          <a:xfrm>
            <a:off x="7488090" y="2508774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3D5BC2-CEDC-A2E8-C6D6-FF1A41D54005}"/>
              </a:ext>
            </a:extLst>
          </p:cNvPr>
          <p:cNvSpPr txBox="1"/>
          <p:nvPr/>
        </p:nvSpPr>
        <p:spPr>
          <a:xfrm>
            <a:off x="8052664" y="252120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89538F5-87B9-9A62-055F-957DB001AF61}"/>
              </a:ext>
            </a:extLst>
          </p:cNvPr>
          <p:cNvSpPr/>
          <p:nvPr/>
        </p:nvSpPr>
        <p:spPr>
          <a:xfrm>
            <a:off x="836410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10874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490192" y="4481946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269510" y="4481946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 flipV="1">
            <a:off x="6146802" y="2896258"/>
            <a:ext cx="0" cy="53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9279C8E-C138-FAAB-2B2C-007EDFB1D6FD}"/>
              </a:ext>
            </a:extLst>
          </p:cNvPr>
          <p:cNvCxnSpPr>
            <a:stCxn id="23" idx="0"/>
            <a:endCxn id="29" idx="2"/>
          </p:cNvCxnSpPr>
          <p:nvPr/>
        </p:nvCxnSpPr>
        <p:spPr>
          <a:xfrm flipH="1" flipV="1">
            <a:off x="6926119" y="2878106"/>
            <a:ext cx="1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4CB48C7E-67F3-92F3-F249-43A0778CC587}"/>
              </a:ext>
            </a:extLst>
          </p:cNvPr>
          <p:cNvCxnSpPr>
            <a:stCxn id="24" idx="0"/>
            <a:endCxn id="30" idx="2"/>
          </p:cNvCxnSpPr>
          <p:nvPr/>
        </p:nvCxnSpPr>
        <p:spPr>
          <a:xfrm flipH="1" flipV="1">
            <a:off x="7705144" y="2878106"/>
            <a:ext cx="294" cy="55089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ACC28DF-87F8-5AC5-8449-C6DED66CB1F6}"/>
              </a:ext>
            </a:extLst>
          </p:cNvPr>
          <p:cNvCxnSpPr>
            <a:stCxn id="32" idx="0"/>
            <a:endCxn id="31" idx="2"/>
          </p:cNvCxnSpPr>
          <p:nvPr/>
        </p:nvCxnSpPr>
        <p:spPr>
          <a:xfrm flipH="1" flipV="1">
            <a:off x="8580868" y="2890539"/>
            <a:ext cx="294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A5A9C8C2-68F3-17A6-281B-539182AE634C}"/>
              </a:ext>
            </a:extLst>
          </p:cNvPr>
          <p:cNvSpPr txBox="1"/>
          <p:nvPr/>
        </p:nvSpPr>
        <p:spPr>
          <a:xfrm>
            <a:off x="6709066" y="495089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4A4DEB2-91C9-AD1A-A0B8-A9EAC74ABC15}"/>
              </a:ext>
            </a:extLst>
          </p:cNvPr>
          <p:cNvSpPr txBox="1"/>
          <p:nvPr/>
        </p:nvSpPr>
        <p:spPr>
          <a:xfrm>
            <a:off x="7426038" y="4932744"/>
            <a:ext cx="558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am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9B753C7-718C-EB04-13EF-C348A2D165EA}"/>
              </a:ext>
            </a:extLst>
          </p:cNvPr>
          <p:cNvSpPr txBox="1"/>
          <p:nvPr/>
        </p:nvSpPr>
        <p:spPr>
          <a:xfrm>
            <a:off x="8363813" y="49600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15BCF2-4579-5E82-F576-407BC017DD8B}"/>
              </a:ext>
            </a:extLst>
          </p:cNvPr>
          <p:cNvSpPr txBox="1"/>
          <p:nvPr/>
        </p:nvSpPr>
        <p:spPr>
          <a:xfrm>
            <a:off x="8952049" y="495621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student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06406" y="4945177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43649" y="4481946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92804269-E997-B631-F640-D45CB7FD2E4B}"/>
              </a:ext>
            </a:extLst>
          </p:cNvPr>
          <p:cNvCxnSpPr>
            <a:stCxn id="57" idx="0"/>
            <a:endCxn id="23" idx="2"/>
          </p:cNvCxnSpPr>
          <p:nvPr/>
        </p:nvCxnSpPr>
        <p:spPr>
          <a:xfrm flipV="1">
            <a:off x="6926120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894A353A-5662-982E-6134-5FE521106BA6}"/>
              </a:ext>
            </a:extLst>
          </p:cNvPr>
          <p:cNvCxnSpPr>
            <a:stCxn id="58" idx="0"/>
            <a:endCxn id="24" idx="2"/>
          </p:cNvCxnSpPr>
          <p:nvPr/>
        </p:nvCxnSpPr>
        <p:spPr>
          <a:xfrm flipV="1">
            <a:off x="7705437" y="4481946"/>
            <a:ext cx="1" cy="4507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58C2C98B-802E-D796-68AB-7B66029BC0CF}"/>
              </a:ext>
            </a:extLst>
          </p:cNvPr>
          <p:cNvCxnSpPr>
            <a:stCxn id="59" idx="0"/>
            <a:endCxn id="32" idx="2"/>
          </p:cNvCxnSpPr>
          <p:nvPr/>
        </p:nvCxnSpPr>
        <p:spPr>
          <a:xfrm flipV="1">
            <a:off x="8580867" y="4481946"/>
            <a:ext cx="295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Rectangle 70">
            <a:extLst>
              <a:ext uri="{FF2B5EF4-FFF2-40B4-BE49-F238E27FC236}">
                <a16:creationId xmlns:a16="http://schemas.microsoft.com/office/drawing/2014/main" id="{3BAD50DE-91B0-2D3E-E605-F5282789CE02}"/>
              </a:ext>
            </a:extLst>
          </p:cNvPr>
          <p:cNvSpPr/>
          <p:nvPr/>
        </p:nvSpPr>
        <p:spPr>
          <a:xfrm>
            <a:off x="9264071" y="344004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C98603F-9F79-8C66-55A0-4114C34AB419}"/>
              </a:ext>
            </a:extLst>
          </p:cNvPr>
          <p:cNvSpPr txBox="1"/>
          <p:nvPr/>
        </p:nvSpPr>
        <p:spPr>
          <a:xfrm>
            <a:off x="8959161" y="2532247"/>
            <a:ext cx="1056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&lt;END&gt;</a:t>
            </a: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3DD0A8BE-80C0-0480-72C0-B3857757FF13}"/>
              </a:ext>
            </a:extLst>
          </p:cNvPr>
          <p:cNvCxnSpPr>
            <a:stCxn id="60" idx="0"/>
            <a:endCxn id="71" idx="2"/>
          </p:cNvCxnSpPr>
          <p:nvPr/>
        </p:nvCxnSpPr>
        <p:spPr>
          <a:xfrm flipV="1">
            <a:off x="9480253" y="4492986"/>
            <a:ext cx="87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20FB9FA3-911D-E51D-BD3F-A6E98E1A7054}"/>
              </a:ext>
            </a:extLst>
          </p:cNvPr>
          <p:cNvCxnSpPr>
            <a:stCxn id="71" idx="0"/>
            <a:endCxn id="72" idx="2"/>
          </p:cNvCxnSpPr>
          <p:nvPr/>
        </p:nvCxnSpPr>
        <p:spPr>
          <a:xfrm flipV="1">
            <a:off x="9481126" y="2901579"/>
            <a:ext cx="6239" cy="5384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17683" y="3174124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35470" y="3209239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603639" y="2748780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5058845" y="280147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27928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07246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486564" y="3955473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stCxn id="22" idx="3"/>
            <a:endCxn id="23" idx="1"/>
          </p:cNvCxnSpPr>
          <p:nvPr/>
        </p:nvCxnSpPr>
        <p:spPr>
          <a:xfrm>
            <a:off x="6363856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B104274C-A240-7ABB-2D7F-1224FBAC665A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>
            <a:off x="7143174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40CCF2AD-23B7-2645-17EF-C95D3C71B262}"/>
              </a:ext>
            </a:extLst>
          </p:cNvPr>
          <p:cNvCxnSpPr>
            <a:stCxn id="24" idx="3"/>
            <a:endCxn id="32" idx="1"/>
          </p:cNvCxnSpPr>
          <p:nvPr/>
        </p:nvCxnSpPr>
        <p:spPr>
          <a:xfrm>
            <a:off x="7922492" y="3955473"/>
            <a:ext cx="441615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4D46826-3A1F-4F84-5053-21F1108EF886}"/>
              </a:ext>
            </a:extLst>
          </p:cNvPr>
          <p:cNvCxnSpPr>
            <a:stCxn id="32" idx="3"/>
            <a:endCxn id="71" idx="1"/>
          </p:cNvCxnSpPr>
          <p:nvPr/>
        </p:nvCxnSpPr>
        <p:spPr>
          <a:xfrm>
            <a:off x="8798216" y="3955473"/>
            <a:ext cx="465855" cy="1104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70500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82AD-A1CC-AF5A-37B8-6E3E0E552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4D620A-D60B-8FB6-6CDF-47DC21814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Looking at the first decoder time step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493819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273137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052455" y="3429000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29747" y="3429000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19155" y="4950896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194277" y="4960091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759594" y="4960255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29748" y="2526926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10874" y="4481946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490192" y="4481946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269510" y="4481946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stCxn id="22" idx="0"/>
            <a:endCxn id="28" idx="2"/>
          </p:cNvCxnSpPr>
          <p:nvPr/>
        </p:nvCxnSpPr>
        <p:spPr>
          <a:xfrm flipV="1">
            <a:off x="6146802" y="2896258"/>
            <a:ext cx="0" cy="5327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06406" y="4945177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43649" y="4481946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17683" y="3174124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35470" y="3209239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603639" y="2748780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5058845" y="280147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27928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07246" y="3955473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486564" y="3955473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363856" y="3955473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C6E14C6-7B48-849A-366E-79FDFEE46B2A}"/>
              </a:ext>
            </a:extLst>
          </p:cNvPr>
          <p:cNvCxnSpPr/>
          <p:nvPr/>
        </p:nvCxnSpPr>
        <p:spPr>
          <a:xfrm>
            <a:off x="5058845" y="4071938"/>
            <a:ext cx="547561" cy="16144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ular Callout 5">
            <a:extLst>
              <a:ext uri="{FF2B5EF4-FFF2-40B4-BE49-F238E27FC236}">
                <a16:creationId xmlns:a16="http://schemas.microsoft.com/office/drawing/2014/main" id="{B4C5EB0B-EC57-A23A-610B-90C3838F9E1F}"/>
              </a:ext>
            </a:extLst>
          </p:cNvPr>
          <p:cNvSpPr/>
          <p:nvPr/>
        </p:nvSpPr>
        <p:spPr>
          <a:xfrm>
            <a:off x="5735470" y="5545190"/>
            <a:ext cx="2857067" cy="728663"/>
          </a:xfrm>
          <a:prstGeom prst="wedgeRoundRectCallout">
            <a:avLst>
              <a:gd name="adj1" fmla="val -21181"/>
              <a:gd name="adj2" fmla="val 7204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The last Encoder hidden state is fed to the Decoder</a:t>
            </a:r>
          </a:p>
        </p:txBody>
      </p:sp>
    </p:spTree>
    <p:extLst>
      <p:ext uri="{BB962C8B-B14F-4D97-AF65-F5344CB8AC3E}">
        <p14:creationId xmlns:p14="http://schemas.microsoft.com/office/powerpoint/2010/main" val="991564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22" idx="0"/>
            <a:endCxn id="4" idx="5"/>
          </p:cNvCxnSpPr>
          <p:nvPr/>
        </p:nvCxnSpPr>
        <p:spPr>
          <a:xfrm flipH="1" flipV="1">
            <a:off x="2853109" y="4044754"/>
            <a:ext cx="3347545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7425293" y="4065129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22" idx="0"/>
            <a:endCxn id="9" idx="4"/>
          </p:cNvCxnSpPr>
          <p:nvPr/>
        </p:nvCxnSpPr>
        <p:spPr>
          <a:xfrm flipH="1" flipV="1">
            <a:off x="3543211" y="4079557"/>
            <a:ext cx="2657443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22" idx="0"/>
            <a:endCxn id="10" idx="5"/>
          </p:cNvCxnSpPr>
          <p:nvPr/>
        </p:nvCxnSpPr>
        <p:spPr>
          <a:xfrm flipH="1" flipV="1">
            <a:off x="4410420" y="4044754"/>
            <a:ext cx="1790234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2686582" y="2691420"/>
            <a:ext cx="156286" cy="564464"/>
          </a:xfrm>
          <a:prstGeom prst="rect">
            <a:avLst/>
          </a:prstGeom>
          <a:solidFill>
            <a:srgbClr val="147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3459567" y="2993968"/>
            <a:ext cx="156286" cy="261916"/>
          </a:xfrm>
          <a:prstGeom prst="rect">
            <a:avLst/>
          </a:prstGeom>
          <a:solidFill>
            <a:srgbClr val="B9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2893516"/>
            <a:ext cx="156286" cy="356404"/>
          </a:xfrm>
          <a:prstGeom prst="rect">
            <a:avLst/>
          </a:prstGeom>
          <a:solidFill>
            <a:srgbClr val="3AC9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53281" y="2566662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0" name="Oval 119">
            <a:extLst>
              <a:ext uri="{FF2B5EF4-FFF2-40B4-BE49-F238E27FC236}">
                <a16:creationId xmlns:a16="http://schemas.microsoft.com/office/drawing/2014/main" id="{91BB8CDD-75C4-46EA-B71B-EF05F7BF7302}"/>
              </a:ext>
            </a:extLst>
          </p:cNvPr>
          <p:cNvSpPr/>
          <p:nvPr/>
        </p:nvSpPr>
        <p:spPr>
          <a:xfrm>
            <a:off x="6080286" y="3590236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stCxn id="111" idx="3"/>
            <a:endCxn id="120" idx="1"/>
          </p:cNvCxnSpPr>
          <p:nvPr/>
        </p:nvCxnSpPr>
        <p:spPr>
          <a:xfrm>
            <a:off x="4540416" y="1269042"/>
            <a:ext cx="1574201" cy="23559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575A260-E966-279F-E942-14CE086A5985}"/>
              </a:ext>
            </a:extLst>
          </p:cNvPr>
          <p:cNvCxnSpPr>
            <a:stCxn id="22" idx="0"/>
            <a:endCxn id="120" idx="4"/>
          </p:cNvCxnSpPr>
          <p:nvPr/>
        </p:nvCxnSpPr>
        <p:spPr>
          <a:xfrm flipH="1" flipV="1">
            <a:off x="6197501" y="3827886"/>
            <a:ext cx="3153" cy="944328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A0EA5503-1D3D-6A94-557B-9CB2889ECC4A}"/>
              </a:ext>
            </a:extLst>
          </p:cNvPr>
          <p:cNvCxnSpPr>
            <a:stCxn id="120" idx="0"/>
            <a:endCxn id="28" idx="2"/>
          </p:cNvCxnSpPr>
          <p:nvPr/>
        </p:nvCxnSpPr>
        <p:spPr>
          <a:xfrm flipH="1" flipV="1">
            <a:off x="6197500" y="2823105"/>
            <a:ext cx="1" cy="767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56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Now, we try to pay attention!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6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28" grpId="0"/>
      <p:bldP spid="4" grpId="0" animBg="1"/>
      <p:bldP spid="9" grpId="0" animBg="1"/>
      <p:bldP spid="10" grpId="0" animBg="1"/>
      <p:bldP spid="37" grpId="0" animBg="1"/>
      <p:bldP spid="39" grpId="0" animBg="1"/>
      <p:bldP spid="40" grpId="0" animBg="1"/>
      <p:bldP spid="54" grpId="0"/>
      <p:bldP spid="70" grpId="0" animBg="1"/>
      <p:bldP spid="71" grpId="0" animBg="1"/>
      <p:bldP spid="72" grpId="0" animBg="1"/>
      <p:bldP spid="73" grpId="0" animBg="1"/>
      <p:bldP spid="111" grpId="0" animBg="1"/>
      <p:bldP spid="120" grpId="0" animBg="1"/>
      <p:bldP spid="107" grpId="0" animBg="1"/>
      <p:bldP spid="10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3" idx="0"/>
            <a:endCxn id="4" idx="5"/>
          </p:cNvCxnSpPr>
          <p:nvPr/>
        </p:nvCxnSpPr>
        <p:spPr>
          <a:xfrm flipH="1" flipV="1">
            <a:off x="2853109" y="4044754"/>
            <a:ext cx="4126031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7425293" y="4065129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3" idx="0"/>
            <a:endCxn id="9" idx="4"/>
          </p:cNvCxnSpPr>
          <p:nvPr/>
        </p:nvCxnSpPr>
        <p:spPr>
          <a:xfrm flipH="1" flipV="1">
            <a:off x="3543211" y="4079557"/>
            <a:ext cx="3435929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3" idx="0"/>
            <a:endCxn id="10" idx="5"/>
          </p:cNvCxnSpPr>
          <p:nvPr/>
        </p:nvCxnSpPr>
        <p:spPr>
          <a:xfrm flipH="1" flipV="1">
            <a:off x="4410420" y="4044754"/>
            <a:ext cx="2568720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3471746" y="2610071"/>
            <a:ext cx="156286" cy="638415"/>
          </a:xfrm>
          <a:prstGeom prst="rect">
            <a:avLst/>
          </a:prstGeom>
          <a:solidFill>
            <a:srgbClr val="1472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2690023" y="3145581"/>
            <a:ext cx="156286" cy="96326"/>
          </a:xfrm>
          <a:prstGeom prst="rect">
            <a:avLst/>
          </a:prstGeom>
          <a:solidFill>
            <a:srgbClr val="B9E6C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3004442"/>
            <a:ext cx="156286" cy="245477"/>
          </a:xfrm>
          <a:prstGeom prst="rect">
            <a:avLst/>
          </a:prstGeom>
          <a:solidFill>
            <a:srgbClr val="3AC95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98087" y="2603589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cxnSpLocks/>
            <a:stCxn id="111" idx="3"/>
            <a:endCxn id="12" idx="2"/>
          </p:cNvCxnSpPr>
          <p:nvPr/>
        </p:nvCxnSpPr>
        <p:spPr>
          <a:xfrm>
            <a:off x="4540416" y="1269042"/>
            <a:ext cx="2319756" cy="24400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56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Now, we try to pay attention!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07661-9906-21FB-4226-B086F6BC5984}"/>
              </a:ext>
            </a:extLst>
          </p:cNvPr>
          <p:cNvSpPr/>
          <p:nvPr/>
        </p:nvSpPr>
        <p:spPr>
          <a:xfrm>
            <a:off x="6762085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088FC-0CFD-2249-478F-49E09E6A6D93}"/>
              </a:ext>
            </a:extLst>
          </p:cNvPr>
          <p:cNvSpPr txBox="1"/>
          <p:nvPr/>
        </p:nvSpPr>
        <p:spPr>
          <a:xfrm>
            <a:off x="6718805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F6F4A-C1A7-98C4-190F-672AB4B3E0A0}"/>
              </a:ext>
            </a:extLst>
          </p:cNvPr>
          <p:cNvSpPr/>
          <p:nvPr/>
        </p:nvSpPr>
        <p:spPr>
          <a:xfrm>
            <a:off x="6860172" y="3590236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56CA59A-B565-4581-740E-EA7A04779E90}"/>
              </a:ext>
            </a:extLst>
          </p:cNvPr>
          <p:cNvCxnSpPr>
            <a:cxnSpLocks/>
            <a:stCxn id="12" idx="0"/>
            <a:endCxn id="11" idx="2"/>
          </p:cNvCxnSpPr>
          <p:nvPr/>
        </p:nvCxnSpPr>
        <p:spPr>
          <a:xfrm flipV="1">
            <a:off x="6977387" y="2823105"/>
            <a:ext cx="5596" cy="7671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AD2B0C9-A08C-D9C2-8731-13CC7458D717}"/>
              </a:ext>
            </a:extLst>
          </p:cNvPr>
          <p:cNvSpPr txBox="1"/>
          <p:nvPr/>
        </p:nvSpPr>
        <p:spPr>
          <a:xfrm>
            <a:off x="6755575" y="62883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92AF85-36C6-3711-02C7-ABF5F0C9E35A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6972629" y="5825160"/>
            <a:ext cx="651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921D1E2-673C-FF52-59E4-3168DE767727}"/>
              </a:ext>
            </a:extLst>
          </p:cNvPr>
          <p:cNvCxnSpPr>
            <a:stCxn id="3" idx="0"/>
            <a:endCxn id="12" idx="4"/>
          </p:cNvCxnSpPr>
          <p:nvPr/>
        </p:nvCxnSpPr>
        <p:spPr>
          <a:xfrm flipH="1" flipV="1">
            <a:off x="6977387" y="3827886"/>
            <a:ext cx="1753" cy="9443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98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" grpId="0" animBg="1"/>
      <p:bldP spid="9" grpId="0" animBg="1"/>
      <p:bldP spid="10" grpId="0" animBg="1"/>
      <p:bldP spid="37" grpId="0" animBg="1"/>
      <p:bldP spid="39" grpId="0" animBg="1"/>
      <p:bldP spid="40" grpId="0" animBg="1"/>
      <p:bldP spid="54" grpId="0"/>
      <p:bldP spid="70" grpId="0" animBg="1"/>
      <p:bldP spid="71" grpId="0" animBg="1"/>
      <p:bldP spid="72" grpId="0" animBg="1"/>
      <p:bldP spid="73" grpId="0" animBg="1"/>
      <p:bldP spid="111" grpId="0" animBg="1"/>
      <p:bldP spid="107" grpId="0" animBg="1"/>
      <p:bldP spid="108" grpId="0" animBg="1"/>
      <p:bldP spid="11" grpId="0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952F6C7-9EBB-14F7-E213-C949EA184791}"/>
              </a:ext>
            </a:extLst>
          </p:cNvPr>
          <p:cNvSpPr/>
          <p:nvPr/>
        </p:nvSpPr>
        <p:spPr>
          <a:xfrm>
            <a:off x="2547671" y="2566662"/>
            <a:ext cx="1992745" cy="86233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184713A-1935-08EE-9CEB-734F93951810}"/>
              </a:ext>
            </a:extLst>
          </p:cNvPr>
          <p:cNvSpPr/>
          <p:nvPr/>
        </p:nvSpPr>
        <p:spPr>
          <a:xfrm>
            <a:off x="2547671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2C0C2EF-ABCE-36AB-80DF-2E2E4A9E01E1}"/>
              </a:ext>
            </a:extLst>
          </p:cNvPr>
          <p:cNvSpPr/>
          <p:nvPr/>
        </p:nvSpPr>
        <p:spPr>
          <a:xfrm>
            <a:off x="3326989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055DB9-F66E-CD9F-FF3C-BDBAF07F532B}"/>
              </a:ext>
            </a:extLst>
          </p:cNvPr>
          <p:cNvSpPr/>
          <p:nvPr/>
        </p:nvSpPr>
        <p:spPr>
          <a:xfrm>
            <a:off x="4106307" y="4772214"/>
            <a:ext cx="434109" cy="1052946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7C0013E-B78B-70D7-5B47-8933419392BE}"/>
              </a:ext>
            </a:extLst>
          </p:cNvPr>
          <p:cNvSpPr/>
          <p:nvPr/>
        </p:nvSpPr>
        <p:spPr>
          <a:xfrm>
            <a:off x="5983599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5BB3E5E-4F84-83C1-9474-D02DD96334E7}"/>
              </a:ext>
            </a:extLst>
          </p:cNvPr>
          <p:cNvSpPr txBox="1"/>
          <p:nvPr/>
        </p:nvSpPr>
        <p:spPr>
          <a:xfrm>
            <a:off x="2573007" y="6294110"/>
            <a:ext cx="3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Je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6E6FA60-88A1-FE1A-D71E-907D7F132B18}"/>
              </a:ext>
            </a:extLst>
          </p:cNvPr>
          <p:cNvSpPr txBox="1"/>
          <p:nvPr/>
        </p:nvSpPr>
        <p:spPr>
          <a:xfrm>
            <a:off x="3248129" y="6303305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suis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681B45-9FB6-CD6D-08C2-1316D31506DF}"/>
              </a:ext>
            </a:extLst>
          </p:cNvPr>
          <p:cNvSpPr txBox="1"/>
          <p:nvPr/>
        </p:nvSpPr>
        <p:spPr>
          <a:xfrm>
            <a:off x="3813446" y="6303469"/>
            <a:ext cx="1019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err="1"/>
              <a:t>étudiant</a:t>
            </a:r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B3E42AF-8808-0259-90F4-2D04F4612741}"/>
              </a:ext>
            </a:extLst>
          </p:cNvPr>
          <p:cNvSpPr txBox="1"/>
          <p:nvPr/>
        </p:nvSpPr>
        <p:spPr>
          <a:xfrm>
            <a:off x="5980446" y="2453773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E62C9BA-5343-A69F-F688-7C3C74D88A14}"/>
              </a:ext>
            </a:extLst>
          </p:cNvPr>
          <p:cNvCxnSpPr>
            <a:stCxn id="25" idx="0"/>
            <a:endCxn id="19" idx="2"/>
          </p:cNvCxnSpPr>
          <p:nvPr/>
        </p:nvCxnSpPr>
        <p:spPr>
          <a:xfrm flipV="1">
            <a:off x="2764726" y="5825160"/>
            <a:ext cx="0" cy="4689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99154B9-B2A1-7E8C-D004-E12394F313F9}"/>
              </a:ext>
            </a:extLst>
          </p:cNvPr>
          <p:cNvCxnSpPr>
            <a:stCxn id="26" idx="0"/>
            <a:endCxn id="20" idx="2"/>
          </p:cNvCxnSpPr>
          <p:nvPr/>
        </p:nvCxnSpPr>
        <p:spPr>
          <a:xfrm flipV="1">
            <a:off x="3544044" y="5825160"/>
            <a:ext cx="0" cy="4781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F03A294E-7C86-EABE-BD59-D692A221697E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4323362" y="5825160"/>
            <a:ext cx="0" cy="47830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CDCC82B-A460-D0E7-4221-CE8CBBB8BCD3}"/>
              </a:ext>
            </a:extLst>
          </p:cNvPr>
          <p:cNvCxnSpPr>
            <a:cxnSpLocks/>
            <a:stCxn id="5" idx="0"/>
            <a:endCxn id="4" idx="5"/>
          </p:cNvCxnSpPr>
          <p:nvPr/>
        </p:nvCxnSpPr>
        <p:spPr>
          <a:xfrm flipH="1" flipV="1">
            <a:off x="2853109" y="4044754"/>
            <a:ext cx="5060428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9C97A228-33A5-CF1C-0F47-E2A94200B8A0}"/>
              </a:ext>
            </a:extLst>
          </p:cNvPr>
          <p:cNvSpPr txBox="1"/>
          <p:nvPr/>
        </p:nvSpPr>
        <p:spPr>
          <a:xfrm>
            <a:off x="5660258" y="6288391"/>
            <a:ext cx="1074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&lt;START&gt;</a:t>
            </a:r>
          </a:p>
        </p:txBody>
      </p: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656908DA-65C1-E182-DB75-9BDA41A970A4}"/>
              </a:ext>
            </a:extLst>
          </p:cNvPr>
          <p:cNvCxnSpPr>
            <a:stCxn id="61" idx="0"/>
            <a:endCxn id="22" idx="2"/>
          </p:cNvCxnSpPr>
          <p:nvPr/>
        </p:nvCxnSpPr>
        <p:spPr>
          <a:xfrm flipV="1">
            <a:off x="6197501" y="5825160"/>
            <a:ext cx="3153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8BB277B4-34C2-D597-4DAB-ED0E2193C4FE}"/>
              </a:ext>
            </a:extLst>
          </p:cNvPr>
          <p:cNvSpPr/>
          <p:nvPr/>
        </p:nvSpPr>
        <p:spPr>
          <a:xfrm>
            <a:off x="2271535" y="4517338"/>
            <a:ext cx="2558589" cy="1492469"/>
          </a:xfrm>
          <a:prstGeom prst="round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F6EC4B96-BB74-9A5D-1F7E-2B4F921C7F3A}"/>
              </a:ext>
            </a:extLst>
          </p:cNvPr>
          <p:cNvSpPr/>
          <p:nvPr/>
        </p:nvSpPr>
        <p:spPr>
          <a:xfrm>
            <a:off x="5789322" y="4552453"/>
            <a:ext cx="4191185" cy="1492469"/>
          </a:xfrm>
          <a:prstGeom prst="roundRect">
            <a:avLst/>
          </a:prstGeom>
          <a:noFill/>
          <a:ln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03980ACA-350C-1D2C-02FB-DB6E3772C6A5}"/>
              </a:ext>
            </a:extLst>
          </p:cNvPr>
          <p:cNvSpPr txBox="1"/>
          <p:nvPr/>
        </p:nvSpPr>
        <p:spPr>
          <a:xfrm>
            <a:off x="1312337" y="4357543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tx2">
                    <a:lumMod val="75000"/>
                    <a:lumOff val="25000"/>
                  </a:schemeClr>
                </a:solidFill>
              </a:rPr>
              <a:t>Encoder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25CD749F-00A5-0FCD-8585-24E0A1D1663E}"/>
              </a:ext>
            </a:extLst>
          </p:cNvPr>
          <p:cNvSpPr txBox="1"/>
          <p:nvPr/>
        </p:nvSpPr>
        <p:spPr>
          <a:xfrm>
            <a:off x="8946242" y="4079557"/>
            <a:ext cx="122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Decoder</a:t>
            </a:r>
          </a:p>
        </p:txBody>
      </p: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485B0F59-AD25-B0A4-E7DC-6C4C462036CA}"/>
              </a:ext>
            </a:extLst>
          </p:cNvPr>
          <p:cNvCxnSpPr>
            <a:stCxn id="19" idx="3"/>
            <a:endCxn id="20" idx="1"/>
          </p:cNvCxnSpPr>
          <p:nvPr/>
        </p:nvCxnSpPr>
        <p:spPr>
          <a:xfrm>
            <a:off x="2981780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6A54D145-B5C5-8A92-9D49-742C26640036}"/>
              </a:ext>
            </a:extLst>
          </p:cNvPr>
          <p:cNvCxnSpPr>
            <a:stCxn id="20" idx="3"/>
            <a:endCxn id="21" idx="1"/>
          </p:cNvCxnSpPr>
          <p:nvPr/>
        </p:nvCxnSpPr>
        <p:spPr>
          <a:xfrm>
            <a:off x="3761098" y="5298687"/>
            <a:ext cx="34520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C274372-C83D-29D3-B766-A3E0F24A731C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4540416" y="5298687"/>
            <a:ext cx="1443183" cy="0"/>
          </a:xfrm>
          <a:prstGeom prst="straightConnector1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F9301AC-FE0B-694A-E22F-8AEAC7B1AAB4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6417708" y="5298687"/>
            <a:ext cx="345209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E95D0AFE-63A4-9B96-E39A-397DFFC5660A}"/>
              </a:ext>
            </a:extLst>
          </p:cNvPr>
          <p:cNvSpPr/>
          <p:nvPr/>
        </p:nvSpPr>
        <p:spPr>
          <a:xfrm>
            <a:off x="2653011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71F6CF8F-33DC-ECE2-1850-8273FF93B531}"/>
              </a:ext>
            </a:extLst>
          </p:cNvPr>
          <p:cNvSpPr/>
          <p:nvPr/>
        </p:nvSpPr>
        <p:spPr>
          <a:xfrm>
            <a:off x="3425996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9381B81-44E7-2153-4ADE-4EE5A20CBB6A}"/>
              </a:ext>
            </a:extLst>
          </p:cNvPr>
          <p:cNvSpPr/>
          <p:nvPr/>
        </p:nvSpPr>
        <p:spPr>
          <a:xfrm>
            <a:off x="4210322" y="384190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070C1862-296A-8244-FDF6-AE5DB1DAED70}"/>
              </a:ext>
            </a:extLst>
          </p:cNvPr>
          <p:cNvCxnSpPr>
            <a:cxnSpLocks/>
            <a:stCxn id="19" idx="0"/>
            <a:endCxn id="4" idx="4"/>
          </p:cNvCxnSpPr>
          <p:nvPr/>
        </p:nvCxnSpPr>
        <p:spPr>
          <a:xfrm flipV="1">
            <a:off x="2764726" y="4079557"/>
            <a:ext cx="5500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FC074E69-FC11-0691-4605-00C34356502B}"/>
              </a:ext>
            </a:extLst>
          </p:cNvPr>
          <p:cNvCxnSpPr>
            <a:cxnSpLocks/>
            <a:stCxn id="20" idx="0"/>
            <a:endCxn id="9" idx="4"/>
          </p:cNvCxnSpPr>
          <p:nvPr/>
        </p:nvCxnSpPr>
        <p:spPr>
          <a:xfrm flipH="1" flipV="1">
            <a:off x="3543211" y="4079557"/>
            <a:ext cx="833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64494EA-3C55-138C-4749-B664B3F4E78B}"/>
              </a:ext>
            </a:extLst>
          </p:cNvPr>
          <p:cNvCxnSpPr>
            <a:cxnSpLocks/>
            <a:stCxn id="21" idx="0"/>
            <a:endCxn id="10" idx="4"/>
          </p:cNvCxnSpPr>
          <p:nvPr/>
        </p:nvCxnSpPr>
        <p:spPr>
          <a:xfrm flipV="1">
            <a:off x="4323362" y="4079557"/>
            <a:ext cx="4175" cy="6926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D30F0711-09F5-0219-1DA9-651EA7B4B08F}"/>
              </a:ext>
            </a:extLst>
          </p:cNvPr>
          <p:cNvCxnSpPr>
            <a:cxnSpLocks/>
            <a:stCxn id="5" idx="0"/>
            <a:endCxn id="9" idx="4"/>
          </p:cNvCxnSpPr>
          <p:nvPr/>
        </p:nvCxnSpPr>
        <p:spPr>
          <a:xfrm flipH="1" flipV="1">
            <a:off x="3543211" y="4079557"/>
            <a:ext cx="4370326" cy="692657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AE999EF-4ECB-5142-B314-9B3151946CA2}"/>
              </a:ext>
            </a:extLst>
          </p:cNvPr>
          <p:cNvCxnSpPr>
            <a:cxnSpLocks/>
            <a:stCxn id="5" idx="0"/>
            <a:endCxn id="10" idx="5"/>
          </p:cNvCxnSpPr>
          <p:nvPr/>
        </p:nvCxnSpPr>
        <p:spPr>
          <a:xfrm flipH="1" flipV="1">
            <a:off x="4410420" y="4044754"/>
            <a:ext cx="3503117" cy="72746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B16EBAF8-EC8C-AB0F-D482-EC16559DB5FF}"/>
              </a:ext>
            </a:extLst>
          </p:cNvPr>
          <p:cNvSpPr/>
          <p:nvPr/>
        </p:nvSpPr>
        <p:spPr>
          <a:xfrm>
            <a:off x="2688118" y="3004344"/>
            <a:ext cx="156286" cy="244142"/>
          </a:xfrm>
          <a:prstGeom prst="rect">
            <a:avLst/>
          </a:prstGeom>
          <a:solidFill>
            <a:srgbClr val="3EDA5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470EA907-C607-4700-2C24-221092BAB4BA}"/>
              </a:ext>
            </a:extLst>
          </p:cNvPr>
          <p:cNvSpPr/>
          <p:nvPr/>
        </p:nvSpPr>
        <p:spPr>
          <a:xfrm>
            <a:off x="3461618" y="2936249"/>
            <a:ext cx="156286" cy="314801"/>
          </a:xfrm>
          <a:prstGeom prst="rect">
            <a:avLst/>
          </a:prstGeom>
          <a:solidFill>
            <a:srgbClr val="3BCC5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C3909DC-DE60-51AF-3194-0300BCD4267C}"/>
              </a:ext>
            </a:extLst>
          </p:cNvPr>
          <p:cNvSpPr/>
          <p:nvPr/>
        </p:nvSpPr>
        <p:spPr>
          <a:xfrm>
            <a:off x="4243893" y="3048264"/>
            <a:ext cx="156286" cy="201655"/>
          </a:xfrm>
          <a:prstGeom prst="rect">
            <a:avLst/>
          </a:prstGeom>
          <a:solidFill>
            <a:srgbClr val="3AE36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AA7017C-59BD-25F7-4333-85208C036277}"/>
              </a:ext>
            </a:extLst>
          </p:cNvPr>
          <p:cNvCxnSpPr>
            <a:cxnSpLocks/>
            <a:stCxn id="4" idx="0"/>
          </p:cNvCxnSpPr>
          <p:nvPr/>
        </p:nvCxnSpPr>
        <p:spPr>
          <a:xfrm flipV="1">
            <a:off x="2770226" y="3398716"/>
            <a:ext cx="0" cy="4431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DDC6411C-B893-1261-661D-3B0A2D579C37}"/>
              </a:ext>
            </a:extLst>
          </p:cNvPr>
          <p:cNvCxnSpPr>
            <a:cxnSpLocks/>
            <a:stCxn id="10" idx="0"/>
          </p:cNvCxnSpPr>
          <p:nvPr/>
        </p:nvCxnSpPr>
        <p:spPr>
          <a:xfrm flipV="1">
            <a:off x="4327537" y="3429000"/>
            <a:ext cx="0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6B0AC329-FD88-DE66-20D6-01C48171A9AB}"/>
              </a:ext>
            </a:extLst>
          </p:cNvPr>
          <p:cNvCxnSpPr>
            <a:cxnSpLocks/>
            <a:stCxn id="9" idx="0"/>
            <a:endCxn id="42" idx="2"/>
          </p:cNvCxnSpPr>
          <p:nvPr/>
        </p:nvCxnSpPr>
        <p:spPr>
          <a:xfrm flipV="1">
            <a:off x="3543211" y="3429000"/>
            <a:ext cx="833" cy="4129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2C0AD20F-D21A-E1FD-43BF-612ED0A7E332}"/>
              </a:ext>
            </a:extLst>
          </p:cNvPr>
          <p:cNvSpPr txBox="1"/>
          <p:nvPr/>
        </p:nvSpPr>
        <p:spPr>
          <a:xfrm>
            <a:off x="1098087" y="2603589"/>
            <a:ext cx="140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Probability</a:t>
            </a:r>
          </a:p>
          <a:p>
            <a:r>
              <a:rPr lang="en-US" b="1">
                <a:solidFill>
                  <a:schemeClr val="accent3">
                    <a:lumMod val="75000"/>
                  </a:schemeClr>
                </a:solidFill>
              </a:rPr>
              <a:t>distribution</a:t>
            </a:r>
          </a:p>
        </p:txBody>
      </p:sp>
      <p:sp>
        <p:nvSpPr>
          <p:cNvPr id="70" name="Curved Right Arrow 69">
            <a:extLst>
              <a:ext uri="{FF2B5EF4-FFF2-40B4-BE49-F238E27FC236}">
                <a16:creationId xmlns:a16="http://schemas.microsoft.com/office/drawing/2014/main" id="{72127981-0745-4B94-47BC-9C50FC16E5E1}"/>
              </a:ext>
            </a:extLst>
          </p:cNvPr>
          <p:cNvSpPr/>
          <p:nvPr/>
        </p:nvSpPr>
        <p:spPr>
          <a:xfrm rot="10571153" flipH="1">
            <a:off x="2097116" y="1986509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3D55B7BF-0469-0B1E-11CD-3E553D5B3563}"/>
              </a:ext>
            </a:extLst>
          </p:cNvPr>
          <p:cNvSpPr/>
          <p:nvPr/>
        </p:nvSpPr>
        <p:spPr>
          <a:xfrm>
            <a:off x="2617579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EF180A2-9CAA-4D9A-1980-241235D8FAF3}"/>
              </a:ext>
            </a:extLst>
          </p:cNvPr>
          <p:cNvSpPr/>
          <p:nvPr/>
        </p:nvSpPr>
        <p:spPr>
          <a:xfrm>
            <a:off x="3425996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07D5048F-460F-7643-FB40-283BF43DB013}"/>
              </a:ext>
            </a:extLst>
          </p:cNvPr>
          <p:cNvSpPr/>
          <p:nvPr/>
        </p:nvSpPr>
        <p:spPr>
          <a:xfrm>
            <a:off x="4174890" y="1934640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394B4D4-5D7F-AD3D-9D1C-1CD28152CF8D}"/>
              </a:ext>
            </a:extLst>
          </p:cNvPr>
          <p:cNvCxnSpPr>
            <a:endCxn id="71" idx="4"/>
          </p:cNvCxnSpPr>
          <p:nvPr/>
        </p:nvCxnSpPr>
        <p:spPr>
          <a:xfrm flipV="1">
            <a:off x="2734793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8AE7B35D-5447-E687-F3FA-363A2236DDB6}"/>
              </a:ext>
            </a:extLst>
          </p:cNvPr>
          <p:cNvCxnSpPr>
            <a:stCxn id="42" idx="0"/>
            <a:endCxn id="72" idx="4"/>
          </p:cNvCxnSpPr>
          <p:nvPr/>
        </p:nvCxnSpPr>
        <p:spPr>
          <a:xfrm flipH="1" flipV="1">
            <a:off x="3543211" y="2172290"/>
            <a:ext cx="833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35057FE5-1E4A-B821-B1F2-B872AA519F3E}"/>
              </a:ext>
            </a:extLst>
          </p:cNvPr>
          <p:cNvCxnSpPr>
            <a:endCxn id="73" idx="4"/>
          </p:cNvCxnSpPr>
          <p:nvPr/>
        </p:nvCxnSpPr>
        <p:spPr>
          <a:xfrm flipV="1">
            <a:off x="4292104" y="2172290"/>
            <a:ext cx="1" cy="394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Title 109">
            <a:extLst>
              <a:ext uri="{FF2B5EF4-FFF2-40B4-BE49-F238E27FC236}">
                <a16:creationId xmlns:a16="http://schemas.microsoft.com/office/drawing/2014/main" id="{22B18E0E-58C6-3B03-ACEC-EF2C7BC22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7AD02C83-7BBA-6046-82FD-B5CCD780832C}"/>
              </a:ext>
            </a:extLst>
          </p:cNvPr>
          <p:cNvSpPr/>
          <p:nvPr/>
        </p:nvSpPr>
        <p:spPr>
          <a:xfrm>
            <a:off x="2547671" y="1032840"/>
            <a:ext cx="1992745" cy="47240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accent3">
                    <a:lumMod val="75000"/>
                  </a:schemeClr>
                </a:solidFill>
              </a:rPr>
              <a:t>Attention output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71B5A1A0-E628-70F2-1729-CE97AEB41FE5}"/>
              </a:ext>
            </a:extLst>
          </p:cNvPr>
          <p:cNvCxnSpPr>
            <a:stCxn id="71" idx="0"/>
          </p:cNvCxnSpPr>
          <p:nvPr/>
        </p:nvCxnSpPr>
        <p:spPr>
          <a:xfrm flipH="1" flipV="1">
            <a:off x="2734793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1BCE7DE-EF0D-2E19-5784-02AE1B5BC90F}"/>
              </a:ext>
            </a:extLst>
          </p:cNvPr>
          <p:cNvCxnSpPr>
            <a:stCxn id="72" idx="0"/>
          </p:cNvCxnSpPr>
          <p:nvPr/>
        </p:nvCxnSpPr>
        <p:spPr>
          <a:xfrm flipH="1" flipV="1">
            <a:off x="3539761" y="1505243"/>
            <a:ext cx="3450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D7FC765-5A4A-A728-E110-E3C07D003968}"/>
              </a:ext>
            </a:extLst>
          </p:cNvPr>
          <p:cNvCxnSpPr>
            <a:stCxn id="73" idx="0"/>
          </p:cNvCxnSpPr>
          <p:nvPr/>
        </p:nvCxnSpPr>
        <p:spPr>
          <a:xfrm flipH="1" flipV="1">
            <a:off x="4292104" y="1505243"/>
            <a:ext cx="1" cy="429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CFDFA03-3F70-5A3B-B6AB-3FBB0621DA5E}"/>
              </a:ext>
            </a:extLst>
          </p:cNvPr>
          <p:cNvCxnSpPr>
            <a:cxnSpLocks/>
            <a:stCxn id="111" idx="3"/>
            <a:endCxn id="12" idx="2"/>
          </p:cNvCxnSpPr>
          <p:nvPr/>
        </p:nvCxnSpPr>
        <p:spPr>
          <a:xfrm>
            <a:off x="4540416" y="1269042"/>
            <a:ext cx="3255904" cy="24198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0E5A69DD-1EF6-D65E-8AE8-F61124585FF5}"/>
              </a:ext>
            </a:extLst>
          </p:cNvPr>
          <p:cNvSpPr txBox="1"/>
          <p:nvPr/>
        </p:nvSpPr>
        <p:spPr>
          <a:xfrm>
            <a:off x="6116237" y="1308494"/>
            <a:ext cx="45604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Now, we try to pay attention!</a:t>
            </a:r>
          </a:p>
        </p:txBody>
      </p:sp>
      <p:sp>
        <p:nvSpPr>
          <p:cNvPr id="107" name="Curved Right Arrow 106">
            <a:extLst>
              <a:ext uri="{FF2B5EF4-FFF2-40B4-BE49-F238E27FC236}">
                <a16:creationId xmlns:a16="http://schemas.microsoft.com/office/drawing/2014/main" id="{C38D575D-3FAB-4FBF-A0BB-C5E3D8430265}"/>
              </a:ext>
            </a:extLst>
          </p:cNvPr>
          <p:cNvSpPr/>
          <p:nvPr/>
        </p:nvSpPr>
        <p:spPr>
          <a:xfrm rot="10571153" flipH="1">
            <a:off x="2871822" y="2077357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" name="Curved Right Arrow 107">
            <a:extLst>
              <a:ext uri="{FF2B5EF4-FFF2-40B4-BE49-F238E27FC236}">
                <a16:creationId xmlns:a16="http://schemas.microsoft.com/office/drawing/2014/main" id="{F63F1952-1E87-3561-538C-9D13747B1313}"/>
              </a:ext>
            </a:extLst>
          </p:cNvPr>
          <p:cNvSpPr/>
          <p:nvPr/>
        </p:nvSpPr>
        <p:spPr>
          <a:xfrm rot="10571153" flipH="1">
            <a:off x="3657187" y="2077358"/>
            <a:ext cx="591128" cy="2329101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3307661-9906-21FB-4226-B086F6BC5984}"/>
              </a:ext>
            </a:extLst>
          </p:cNvPr>
          <p:cNvSpPr/>
          <p:nvPr/>
        </p:nvSpPr>
        <p:spPr>
          <a:xfrm>
            <a:off x="6762085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1088FC-0CFD-2249-478F-49E09E6A6D93}"/>
              </a:ext>
            </a:extLst>
          </p:cNvPr>
          <p:cNvSpPr txBox="1"/>
          <p:nvPr/>
        </p:nvSpPr>
        <p:spPr>
          <a:xfrm>
            <a:off x="6718805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78F6F4A-C1A7-98C4-190F-672AB4B3E0A0}"/>
              </a:ext>
            </a:extLst>
          </p:cNvPr>
          <p:cNvSpPr/>
          <p:nvPr/>
        </p:nvSpPr>
        <p:spPr>
          <a:xfrm>
            <a:off x="7796320" y="3570029"/>
            <a:ext cx="234429" cy="237650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AD2B0C9-A08C-D9C2-8731-13CC7458D717}"/>
              </a:ext>
            </a:extLst>
          </p:cNvPr>
          <p:cNvSpPr txBox="1"/>
          <p:nvPr/>
        </p:nvSpPr>
        <p:spPr>
          <a:xfrm>
            <a:off x="6755575" y="6288391"/>
            <a:ext cx="4341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/>
              <a:t>I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A92AF85-36C6-3711-02C7-ABF5F0C9E35A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6972629" y="5825160"/>
            <a:ext cx="651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24FB207-FBCE-6872-5FCC-8A3DBE67D809}"/>
              </a:ext>
            </a:extLst>
          </p:cNvPr>
          <p:cNvSpPr/>
          <p:nvPr/>
        </p:nvSpPr>
        <p:spPr>
          <a:xfrm>
            <a:off x="7696482" y="4772214"/>
            <a:ext cx="434109" cy="105294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D64034-9679-E4B3-DDB7-E09557952A5D}"/>
              </a:ext>
            </a:extLst>
          </p:cNvPr>
          <p:cNvSpPr txBox="1"/>
          <p:nvPr/>
        </p:nvSpPr>
        <p:spPr>
          <a:xfrm>
            <a:off x="7649358" y="6288391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am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C0E35CA2-F59A-8BC0-F514-97B1C52D3D1A}"/>
              </a:ext>
            </a:extLst>
          </p:cNvPr>
          <p:cNvCxnSpPr>
            <a:stCxn id="3" idx="3"/>
            <a:endCxn id="5" idx="1"/>
          </p:cNvCxnSpPr>
          <p:nvPr/>
        </p:nvCxnSpPr>
        <p:spPr>
          <a:xfrm>
            <a:off x="7196194" y="5298687"/>
            <a:ext cx="500288" cy="0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916C869F-77C5-0CC6-1D1C-44E1300858FB}"/>
              </a:ext>
            </a:extLst>
          </p:cNvPr>
          <p:cNvSpPr txBox="1"/>
          <p:nvPr/>
        </p:nvSpPr>
        <p:spPr>
          <a:xfrm>
            <a:off x="7649356" y="2453773"/>
            <a:ext cx="52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5E430D6F-7730-A16D-AAA9-AD73BAC1FCE1}"/>
              </a:ext>
            </a:extLst>
          </p:cNvPr>
          <p:cNvCxnSpPr>
            <a:stCxn id="12" idx="0"/>
            <a:endCxn id="47" idx="2"/>
          </p:cNvCxnSpPr>
          <p:nvPr/>
        </p:nvCxnSpPr>
        <p:spPr>
          <a:xfrm flipH="1" flipV="1">
            <a:off x="7913534" y="2823105"/>
            <a:ext cx="1" cy="74692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AE89F2-7C6B-00C5-61C3-63FC10C8835A}"/>
              </a:ext>
            </a:extLst>
          </p:cNvPr>
          <p:cNvCxnSpPr>
            <a:stCxn id="5" idx="0"/>
            <a:endCxn id="12" idx="4"/>
          </p:cNvCxnSpPr>
          <p:nvPr/>
        </p:nvCxnSpPr>
        <p:spPr>
          <a:xfrm flipH="1" flipV="1">
            <a:off x="7913535" y="3807679"/>
            <a:ext cx="2" cy="9645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D6FF4833-2FCD-18B6-8D65-3C85C5874872}"/>
              </a:ext>
            </a:extLst>
          </p:cNvPr>
          <p:cNvCxnSpPr>
            <a:stCxn id="6" idx="0"/>
            <a:endCxn id="5" idx="2"/>
          </p:cNvCxnSpPr>
          <p:nvPr/>
        </p:nvCxnSpPr>
        <p:spPr>
          <a:xfrm flipV="1">
            <a:off x="7913536" y="5825160"/>
            <a:ext cx="1" cy="46323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6186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F6821F-9D07-7B2B-55EC-A1C5B8F80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Attention is all you need</a:t>
            </a:r>
          </a:p>
        </p:txBody>
      </p:sp>
      <p:pic>
        <p:nvPicPr>
          <p:cNvPr id="4" name="seq2seq_6">
            <a:hlinkClick r:id="" action="ppaction://media"/>
            <a:extLst>
              <a:ext uri="{FF2B5EF4-FFF2-40B4-BE49-F238E27FC236}">
                <a16:creationId xmlns:a16="http://schemas.microsoft.com/office/drawing/2014/main" id="{56AD64F7-13CF-2B42-641C-B4FA2627DE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3118" y="1667022"/>
            <a:ext cx="4887351" cy="3201084"/>
          </a:xfrm>
        </p:spPr>
      </p:pic>
      <p:pic>
        <p:nvPicPr>
          <p:cNvPr id="5" name="seq2seq_7">
            <a:hlinkClick r:id="" action="ppaction://media"/>
            <a:extLst>
              <a:ext uri="{FF2B5EF4-FFF2-40B4-BE49-F238E27FC236}">
                <a16:creationId xmlns:a16="http://schemas.microsoft.com/office/drawing/2014/main" id="{6ED392FE-A918-A941-723E-520AE8CBFBD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10469" y="1690688"/>
            <a:ext cx="5543331" cy="320108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63D621E-B9E6-E7BA-94B1-9F2936B22327}"/>
              </a:ext>
            </a:extLst>
          </p:cNvPr>
          <p:cNvSpPr txBox="1"/>
          <p:nvPr/>
        </p:nvSpPr>
        <p:spPr>
          <a:xfrm>
            <a:off x="2437788" y="5160274"/>
            <a:ext cx="1858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No Attention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0920C7-A832-1C3E-FDE6-D19666815B38}"/>
              </a:ext>
            </a:extLst>
          </p:cNvPr>
          <p:cNvSpPr txBox="1"/>
          <p:nvPr/>
        </p:nvSpPr>
        <p:spPr>
          <a:xfrm>
            <a:off x="7538515" y="5167312"/>
            <a:ext cx="20872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With Attention</a:t>
            </a:r>
          </a:p>
        </p:txBody>
      </p:sp>
    </p:spTree>
    <p:extLst>
      <p:ext uri="{BB962C8B-B14F-4D97-AF65-F5344CB8AC3E}">
        <p14:creationId xmlns:p14="http://schemas.microsoft.com/office/powerpoint/2010/main" val="1985396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4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A9FE3-79AD-5D2B-C961-9C8045B574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18FC66-9119-5046-8FE9-3419A9A434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Traditional attention: between encoder and decoder, good for sequence-to-sequence task such as machine translation.</a:t>
            </a:r>
          </a:p>
          <a:p>
            <a:r>
              <a:rPr lang="en-US" dirty="0"/>
              <a:t>How about leveraging attention for learning representation?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578DE33-4478-366A-85FD-FFCF5F06781E}"/>
              </a:ext>
            </a:extLst>
          </p:cNvPr>
          <p:cNvSpPr txBox="1"/>
          <p:nvPr/>
        </p:nvSpPr>
        <p:spPr>
          <a:xfrm>
            <a:off x="3104708" y="3891516"/>
            <a:ext cx="4848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-&gt; </a:t>
            </a:r>
            <a:r>
              <a:rPr lang="en-US" sz="2800" dirty="0">
                <a:solidFill>
                  <a:srgbClr val="FF0000"/>
                </a:solidFill>
              </a:rPr>
              <a:t>ATTENTION</a:t>
            </a:r>
            <a:r>
              <a:rPr lang="en-US" sz="2800" dirty="0"/>
              <a:t> with </a:t>
            </a:r>
            <a:r>
              <a:rPr lang="en-US" sz="2800" dirty="0" err="1"/>
              <a:t>it</a:t>
            </a:r>
            <a:r>
              <a:rPr lang="en-US" sz="2800" dirty="0" err="1">
                <a:solidFill>
                  <a:srgbClr val="FF0000"/>
                </a:solidFill>
              </a:rPr>
              <a:t>SELF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1095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2E5E2-52C9-CBD2-A30B-E84327CB4D33}"/>
              </a:ext>
            </a:extLst>
          </p:cNvPr>
          <p:cNvCxnSpPr>
            <a:cxnSpLocks/>
            <a:stCxn id="29" idx="0"/>
            <a:endCxn id="44" idx="4"/>
          </p:cNvCxnSpPr>
          <p:nvPr/>
        </p:nvCxnSpPr>
        <p:spPr>
          <a:xfrm flipH="1" flipV="1">
            <a:off x="3606308" y="3086106"/>
            <a:ext cx="1" cy="188993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3489093" y="2848456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4995755" y="3916904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B921BB-6BB6-3B01-2FED-CB10C82EBB20}"/>
              </a:ext>
            </a:extLst>
          </p:cNvPr>
          <p:cNvSpPr/>
          <p:nvPr/>
        </p:nvSpPr>
        <p:spPr>
          <a:xfrm>
            <a:off x="6502310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*FFNN: Feedforward neural network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1753D-ED71-6790-A1D1-8D044554BA7B}"/>
              </a:ext>
            </a:extLst>
          </p:cNvPr>
          <p:cNvCxnSpPr>
            <a:stCxn id="31" idx="0"/>
            <a:endCxn id="46" idx="4"/>
          </p:cNvCxnSpPr>
          <p:nvPr/>
        </p:nvCxnSpPr>
        <p:spPr>
          <a:xfrm flipH="1" flipV="1">
            <a:off x="6619525" y="4145508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stCxn id="30" idx="0"/>
            <a:endCxn id="45" idx="4"/>
          </p:cNvCxnSpPr>
          <p:nvPr/>
        </p:nvCxnSpPr>
        <p:spPr>
          <a:xfrm flipV="1">
            <a:off x="5112935" y="4154554"/>
            <a:ext cx="35" cy="81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18CCB6-F76D-2608-9160-274D564AC6A2}"/>
              </a:ext>
            </a:extLst>
          </p:cNvPr>
          <p:cNvCxnSpPr>
            <a:stCxn id="29" idx="0"/>
            <a:endCxn id="45" idx="3"/>
          </p:cNvCxnSpPr>
          <p:nvPr/>
        </p:nvCxnSpPr>
        <p:spPr>
          <a:xfrm flipV="1">
            <a:off x="3606309" y="4119751"/>
            <a:ext cx="1423777" cy="856292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D99F166-2E4E-040F-7E2E-2351F37721A1}"/>
              </a:ext>
            </a:extLst>
          </p:cNvPr>
          <p:cNvCxnSpPr>
            <a:stCxn id="29" idx="0"/>
            <a:endCxn id="46" idx="3"/>
          </p:cNvCxnSpPr>
          <p:nvPr/>
        </p:nvCxnSpPr>
        <p:spPr>
          <a:xfrm flipV="1">
            <a:off x="3606309" y="4110705"/>
            <a:ext cx="2930332" cy="8653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40138D-AD4D-80EC-69ED-96F5E5E3CAD0}"/>
              </a:ext>
            </a:extLst>
          </p:cNvPr>
          <p:cNvCxnSpPr>
            <a:stCxn id="29" idx="0"/>
            <a:endCxn id="47" idx="3"/>
          </p:cNvCxnSpPr>
          <p:nvPr/>
        </p:nvCxnSpPr>
        <p:spPr>
          <a:xfrm flipV="1">
            <a:off x="3606309" y="4110705"/>
            <a:ext cx="4439904" cy="86533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4995720" y="3353799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6731E7-0D44-BC68-1201-7B2B4796B301}"/>
              </a:ext>
            </a:extLst>
          </p:cNvPr>
          <p:cNvSpPr/>
          <p:nvPr/>
        </p:nvSpPr>
        <p:spPr>
          <a:xfrm>
            <a:off x="6502275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5112935" y="3591449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092ACF9-026E-24C9-6A7C-EC91B93F3083}"/>
              </a:ext>
            </a:extLst>
          </p:cNvPr>
          <p:cNvCxnSpPr>
            <a:stCxn id="46" idx="0"/>
            <a:endCxn id="68" idx="4"/>
          </p:cNvCxnSpPr>
          <p:nvPr/>
        </p:nvCxnSpPr>
        <p:spPr>
          <a:xfrm flipH="1" flipV="1">
            <a:off x="6619490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5175114" y="3490914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6688343" y="3490915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ACCDE30F-933C-8C0E-D03E-AE1AD3443638}"/>
              </a:ext>
            </a:extLst>
          </p:cNvPr>
          <p:cNvCxnSpPr>
            <a:stCxn id="67" idx="2"/>
            <a:endCxn id="44" idx="5"/>
          </p:cNvCxnSpPr>
          <p:nvPr/>
        </p:nvCxnSpPr>
        <p:spPr>
          <a:xfrm flipH="1" flipV="1">
            <a:off x="3689191" y="3051303"/>
            <a:ext cx="1306529" cy="421321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E96057-91E3-6287-AF81-B5FD31D45064}"/>
              </a:ext>
            </a:extLst>
          </p:cNvPr>
          <p:cNvCxnSpPr>
            <a:stCxn id="68" idx="2"/>
            <a:endCxn id="44" idx="6"/>
          </p:cNvCxnSpPr>
          <p:nvPr/>
        </p:nvCxnSpPr>
        <p:spPr>
          <a:xfrm flipH="1" flipV="1">
            <a:off x="3723522" y="2967281"/>
            <a:ext cx="2778753" cy="49629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stCxn id="69" idx="2"/>
            <a:endCxn id="44" idx="7"/>
          </p:cNvCxnSpPr>
          <p:nvPr/>
        </p:nvCxnSpPr>
        <p:spPr>
          <a:xfrm flipH="1" flipV="1">
            <a:off x="3689191" y="2883259"/>
            <a:ext cx="4322656" cy="58031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stCxn id="23" idx="0"/>
          </p:cNvCxnSpPr>
          <p:nvPr/>
        </p:nvCxnSpPr>
        <p:spPr>
          <a:xfrm flipH="1" flipV="1">
            <a:off x="3606307" y="1477926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F63BDF-98E3-F8B9-CCA6-123D3CBE4F6D}"/>
              </a:ext>
            </a:extLst>
          </p:cNvPr>
          <p:cNvCxnSpPr>
            <a:stCxn id="44" idx="0"/>
            <a:endCxn id="23" idx="2"/>
          </p:cNvCxnSpPr>
          <p:nvPr/>
        </p:nvCxnSpPr>
        <p:spPr>
          <a:xfrm flipV="1">
            <a:off x="3606308" y="2297473"/>
            <a:ext cx="1" cy="55098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1160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47" grpId="0" animBg="1"/>
      <p:bldP spid="67" grpId="0" animBg="1"/>
      <p:bldP spid="68" grpId="0" animBg="1"/>
      <p:bldP spid="69" grpId="0" animBg="1"/>
      <p:bldP spid="76" grpId="0" animBg="1"/>
      <p:bldP spid="77" grpId="0" animBg="1"/>
      <p:bldP spid="7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5A3CF-C81D-A231-C58B-D9285BA5E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C8E4DF-9B46-30F6-AB9E-B76F769BA9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The data points, or the elements of each data points are arranged in specific sequence / chronological order.</a:t>
            </a:r>
          </a:p>
        </p:txBody>
      </p:sp>
    </p:spTree>
    <p:extLst>
      <p:ext uri="{BB962C8B-B14F-4D97-AF65-F5344CB8AC3E}">
        <p14:creationId xmlns:p14="http://schemas.microsoft.com/office/powerpoint/2010/main" val="26119440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342E5E2-52C9-CBD2-A30B-E84327CB4D33}"/>
              </a:ext>
            </a:extLst>
          </p:cNvPr>
          <p:cNvCxnSpPr>
            <a:cxnSpLocks/>
            <a:stCxn id="67" idx="7"/>
            <a:endCxn id="44" idx="3"/>
          </p:cNvCxnSpPr>
          <p:nvPr/>
        </p:nvCxnSpPr>
        <p:spPr>
          <a:xfrm flipV="1">
            <a:off x="3685746" y="2890313"/>
            <a:ext cx="1344305" cy="48924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4995720" y="2687466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3485683" y="3907857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5B921BB-6BB6-3B01-2FED-CB10C82EBB20}"/>
              </a:ext>
            </a:extLst>
          </p:cNvPr>
          <p:cNvSpPr/>
          <p:nvPr/>
        </p:nvSpPr>
        <p:spPr>
          <a:xfrm>
            <a:off x="6502310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*FFNN: Feedforward neural network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78B1753D-ED71-6790-A1D1-8D044554BA7B}"/>
              </a:ext>
            </a:extLst>
          </p:cNvPr>
          <p:cNvCxnSpPr>
            <a:stCxn id="31" idx="0"/>
            <a:endCxn id="46" idx="4"/>
          </p:cNvCxnSpPr>
          <p:nvPr/>
        </p:nvCxnSpPr>
        <p:spPr>
          <a:xfrm flipH="1" flipV="1">
            <a:off x="6619525" y="4145508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cxnSpLocks/>
            <a:stCxn id="30" idx="0"/>
            <a:endCxn id="44" idx="4"/>
          </p:cNvCxnSpPr>
          <p:nvPr/>
        </p:nvCxnSpPr>
        <p:spPr>
          <a:xfrm flipV="1">
            <a:off x="5112935" y="2925116"/>
            <a:ext cx="0" cy="2047753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818CCB6-F76D-2608-9160-274D564AC6A2}"/>
              </a:ext>
            </a:extLst>
          </p:cNvPr>
          <p:cNvCxnSpPr>
            <a:cxnSpLocks/>
            <a:stCxn id="30" idx="0"/>
            <a:endCxn id="45" idx="5"/>
          </p:cNvCxnSpPr>
          <p:nvPr/>
        </p:nvCxnSpPr>
        <p:spPr>
          <a:xfrm flipH="1" flipV="1">
            <a:off x="3685781" y="4110704"/>
            <a:ext cx="1427154" cy="862165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D99F166-2E4E-040F-7E2E-2351F37721A1}"/>
              </a:ext>
            </a:extLst>
          </p:cNvPr>
          <p:cNvCxnSpPr>
            <a:cxnSpLocks/>
            <a:stCxn id="30" idx="0"/>
            <a:endCxn id="46" idx="3"/>
          </p:cNvCxnSpPr>
          <p:nvPr/>
        </p:nvCxnSpPr>
        <p:spPr>
          <a:xfrm flipV="1">
            <a:off x="5112935" y="4110705"/>
            <a:ext cx="1423706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2240138D-AD4D-80EC-69ED-96F5E5E3CAD0}"/>
              </a:ext>
            </a:extLst>
          </p:cNvPr>
          <p:cNvCxnSpPr>
            <a:cxnSpLocks/>
            <a:stCxn id="30" idx="0"/>
            <a:endCxn id="47" idx="3"/>
          </p:cNvCxnSpPr>
          <p:nvPr/>
        </p:nvCxnSpPr>
        <p:spPr>
          <a:xfrm flipV="1">
            <a:off x="5112935" y="4110705"/>
            <a:ext cx="2933278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3485648" y="3344752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736731E7-0D44-BC68-1201-7B2B4796B301}"/>
              </a:ext>
            </a:extLst>
          </p:cNvPr>
          <p:cNvSpPr/>
          <p:nvPr/>
        </p:nvSpPr>
        <p:spPr>
          <a:xfrm>
            <a:off x="6502275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3602863" y="3582402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9092ACF9-026E-24C9-6A7C-EC91B93F3083}"/>
              </a:ext>
            </a:extLst>
          </p:cNvPr>
          <p:cNvCxnSpPr>
            <a:stCxn id="46" idx="0"/>
            <a:endCxn id="68" idx="4"/>
          </p:cNvCxnSpPr>
          <p:nvPr/>
        </p:nvCxnSpPr>
        <p:spPr>
          <a:xfrm flipH="1" flipV="1">
            <a:off x="6619490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3676204" y="3483990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6688343" y="3490915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2EE96057-91E3-6287-AF81-B5FD31D45064}"/>
              </a:ext>
            </a:extLst>
          </p:cNvPr>
          <p:cNvCxnSpPr>
            <a:stCxn id="68" idx="2"/>
            <a:endCxn id="44" idx="6"/>
          </p:cNvCxnSpPr>
          <p:nvPr/>
        </p:nvCxnSpPr>
        <p:spPr>
          <a:xfrm flipH="1" flipV="1">
            <a:off x="5230149" y="2806291"/>
            <a:ext cx="1272126" cy="657287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stCxn id="69" idx="2"/>
            <a:endCxn id="44" idx="7"/>
          </p:cNvCxnSpPr>
          <p:nvPr/>
        </p:nvCxnSpPr>
        <p:spPr>
          <a:xfrm flipH="1" flipV="1">
            <a:off x="5195818" y="2722269"/>
            <a:ext cx="2816029" cy="741309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cxnSpLocks/>
          </p:cNvCxnSpPr>
          <p:nvPr/>
        </p:nvCxnSpPr>
        <p:spPr>
          <a:xfrm flipH="1" flipV="1">
            <a:off x="5112934" y="1477925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2EF63BDF-98E3-F8B9-CCA6-123D3CBE4F6D}"/>
              </a:ext>
            </a:extLst>
          </p:cNvPr>
          <p:cNvCxnSpPr>
            <a:cxnSpLocks/>
            <a:stCxn id="44" idx="0"/>
            <a:endCxn id="24" idx="2"/>
          </p:cNvCxnSpPr>
          <p:nvPr/>
        </p:nvCxnSpPr>
        <p:spPr>
          <a:xfrm flipV="1">
            <a:off x="5112935" y="2297473"/>
            <a:ext cx="0" cy="3899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1C2C33E-BFDF-8DEC-1093-76E11B95F87F}"/>
              </a:ext>
            </a:extLst>
          </p:cNvPr>
          <p:cNvCxnSpPr/>
          <p:nvPr/>
        </p:nvCxnSpPr>
        <p:spPr>
          <a:xfrm flipH="1" flipV="1">
            <a:off x="3604499" y="4145453"/>
            <a:ext cx="36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414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4EA50-000B-7416-2A32-0AF2817D5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09BA54-D7DD-E607-4835-BA9C301C4EAF}"/>
              </a:ext>
            </a:extLst>
          </p:cNvPr>
          <p:cNvSpPr txBox="1"/>
          <p:nvPr/>
        </p:nvSpPr>
        <p:spPr>
          <a:xfrm>
            <a:off x="3311997" y="5617908"/>
            <a:ext cx="588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This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8EDD7A-A4BF-9419-9631-E86501FBC266}"/>
              </a:ext>
            </a:extLst>
          </p:cNvPr>
          <p:cNvSpPr txBox="1"/>
          <p:nvPr/>
        </p:nvSpPr>
        <p:spPr>
          <a:xfrm>
            <a:off x="4937246" y="561790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1B5A36-30EA-0763-81D4-70C507FAB677}"/>
              </a:ext>
            </a:extLst>
          </p:cNvPr>
          <p:cNvSpPr txBox="1"/>
          <p:nvPr/>
        </p:nvSpPr>
        <p:spPr>
          <a:xfrm>
            <a:off x="6361317" y="5617908"/>
            <a:ext cx="5164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304B77-76DB-5F35-20D2-A6A7B4AFC5AA}"/>
              </a:ext>
            </a:extLst>
          </p:cNvPr>
          <p:cNvSpPr txBox="1"/>
          <p:nvPr/>
        </p:nvSpPr>
        <p:spPr>
          <a:xfrm>
            <a:off x="7519739" y="5617908"/>
            <a:ext cx="1212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bootcamp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2E10783-452E-9B2D-DF46-C6FFAFD27EB1}"/>
              </a:ext>
            </a:extLst>
          </p:cNvPr>
          <p:cNvSpPr/>
          <p:nvPr/>
        </p:nvSpPr>
        <p:spPr>
          <a:xfrm>
            <a:off x="3155994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83807BE-DBF3-727B-B081-3032C5FE84BB}"/>
              </a:ext>
            </a:extLst>
          </p:cNvPr>
          <p:cNvSpPr/>
          <p:nvPr/>
        </p:nvSpPr>
        <p:spPr>
          <a:xfrm>
            <a:off x="4662620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E90D16-13E2-517D-A384-D8D88AE86B7E}"/>
              </a:ext>
            </a:extLst>
          </p:cNvPr>
          <p:cNvSpPr/>
          <p:nvPr/>
        </p:nvSpPr>
        <p:spPr>
          <a:xfrm>
            <a:off x="6169246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825A73-C978-6BD2-630F-83C61148A29B}"/>
              </a:ext>
            </a:extLst>
          </p:cNvPr>
          <p:cNvSpPr/>
          <p:nvPr/>
        </p:nvSpPr>
        <p:spPr>
          <a:xfrm>
            <a:off x="7675872" y="1882803"/>
            <a:ext cx="900630" cy="41467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FFNN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7215031-2316-67CD-2B60-75CB5910985D}"/>
              </a:ext>
            </a:extLst>
          </p:cNvPr>
          <p:cNvSpPr/>
          <p:nvPr/>
        </p:nvSpPr>
        <p:spPr>
          <a:xfrm>
            <a:off x="3155994" y="4976043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1B01268-EADA-FBF0-83FA-A67486363EB8}"/>
              </a:ext>
            </a:extLst>
          </p:cNvPr>
          <p:cNvSpPr/>
          <p:nvPr/>
        </p:nvSpPr>
        <p:spPr>
          <a:xfrm>
            <a:off x="4662620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827958-D097-4775-EBD7-DEABE065280D}"/>
              </a:ext>
            </a:extLst>
          </p:cNvPr>
          <p:cNvSpPr/>
          <p:nvPr/>
        </p:nvSpPr>
        <p:spPr>
          <a:xfrm>
            <a:off x="6169246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DCA654-1BB1-5E7D-FDD0-B3DD46EAD4D5}"/>
              </a:ext>
            </a:extLst>
          </p:cNvPr>
          <p:cNvSpPr/>
          <p:nvPr/>
        </p:nvSpPr>
        <p:spPr>
          <a:xfrm>
            <a:off x="7675872" y="4972869"/>
            <a:ext cx="900630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FAD727B-6664-5EEF-1151-16C8C6C7BDE1}"/>
              </a:ext>
            </a:extLst>
          </p:cNvPr>
          <p:cNvCxnSpPr>
            <a:stCxn id="7" idx="0"/>
            <a:endCxn id="29" idx="2"/>
          </p:cNvCxnSpPr>
          <p:nvPr/>
        </p:nvCxnSpPr>
        <p:spPr>
          <a:xfrm flipV="1">
            <a:off x="3606309" y="5345375"/>
            <a:ext cx="0" cy="27253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85A5AC2-B192-0DD8-F9AC-8983C3C1F47C}"/>
              </a:ext>
            </a:extLst>
          </p:cNvPr>
          <p:cNvCxnSpPr>
            <a:stCxn id="8" idx="0"/>
            <a:endCxn id="30" idx="2"/>
          </p:cNvCxnSpPr>
          <p:nvPr/>
        </p:nvCxnSpPr>
        <p:spPr>
          <a:xfrm flipV="1">
            <a:off x="5112935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3C6DA46F-A2A2-2393-B839-31BFF470ECAD}"/>
              </a:ext>
            </a:extLst>
          </p:cNvPr>
          <p:cNvCxnSpPr>
            <a:stCxn id="9" idx="0"/>
            <a:endCxn id="31" idx="2"/>
          </p:cNvCxnSpPr>
          <p:nvPr/>
        </p:nvCxnSpPr>
        <p:spPr>
          <a:xfrm flipV="1">
            <a:off x="6619561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0D839D7-FC29-B61A-040E-1A8F833FE530}"/>
              </a:ext>
            </a:extLst>
          </p:cNvPr>
          <p:cNvCxnSpPr>
            <a:stCxn id="20" idx="0"/>
            <a:endCxn id="33" idx="2"/>
          </p:cNvCxnSpPr>
          <p:nvPr/>
        </p:nvCxnSpPr>
        <p:spPr>
          <a:xfrm flipV="1">
            <a:off x="8126187" y="5342201"/>
            <a:ext cx="0" cy="2757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7A60FC2-C4AF-71C1-7FD6-8EA6FF89F18B}"/>
              </a:ext>
            </a:extLst>
          </p:cNvPr>
          <p:cNvSpPr/>
          <p:nvPr/>
        </p:nvSpPr>
        <p:spPr>
          <a:xfrm>
            <a:off x="6502274" y="2838621"/>
            <a:ext cx="234429" cy="23765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64E2DDB-FBC9-183A-2C2B-5B8AAE7D904B}"/>
              </a:ext>
            </a:extLst>
          </p:cNvPr>
          <p:cNvSpPr/>
          <p:nvPr/>
        </p:nvSpPr>
        <p:spPr>
          <a:xfrm>
            <a:off x="4995755" y="3916904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193CB73-917B-BB08-0272-FFA8E9790455}"/>
              </a:ext>
            </a:extLst>
          </p:cNvPr>
          <p:cNvSpPr/>
          <p:nvPr/>
        </p:nvSpPr>
        <p:spPr>
          <a:xfrm>
            <a:off x="8011882" y="3907858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2FA27FA-D7C1-E716-48C9-1289B632A7EE}"/>
              </a:ext>
            </a:extLst>
          </p:cNvPr>
          <p:cNvSpPr txBox="1"/>
          <p:nvPr/>
        </p:nvSpPr>
        <p:spPr>
          <a:xfrm>
            <a:off x="838200" y="6090496"/>
            <a:ext cx="33608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*FFNN: Feedforward neural network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5AB3B772-BF30-0E3C-A160-743FEFF028FC}"/>
              </a:ext>
            </a:extLst>
          </p:cNvPr>
          <p:cNvCxnSpPr>
            <a:stCxn id="33" idx="0"/>
            <a:endCxn id="47" idx="4"/>
          </p:cNvCxnSpPr>
          <p:nvPr/>
        </p:nvCxnSpPr>
        <p:spPr>
          <a:xfrm flipV="1">
            <a:off x="8126187" y="4145508"/>
            <a:ext cx="2910" cy="8273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14FA1FB-8085-4F6C-5E5B-401A4C284781}"/>
              </a:ext>
            </a:extLst>
          </p:cNvPr>
          <p:cNvCxnSpPr>
            <a:stCxn id="30" idx="0"/>
            <a:endCxn id="45" idx="4"/>
          </p:cNvCxnSpPr>
          <p:nvPr/>
        </p:nvCxnSpPr>
        <p:spPr>
          <a:xfrm flipV="1">
            <a:off x="5112935" y="4154554"/>
            <a:ext cx="35" cy="81831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7" name="Oval 66">
            <a:extLst>
              <a:ext uri="{FF2B5EF4-FFF2-40B4-BE49-F238E27FC236}">
                <a16:creationId xmlns:a16="http://schemas.microsoft.com/office/drawing/2014/main" id="{16DA819E-604B-888F-9139-A6455D8167D1}"/>
              </a:ext>
            </a:extLst>
          </p:cNvPr>
          <p:cNvSpPr/>
          <p:nvPr/>
        </p:nvSpPr>
        <p:spPr>
          <a:xfrm>
            <a:off x="4995720" y="3353799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56568F04-F088-F517-C3DD-DE00B60ED5B1}"/>
              </a:ext>
            </a:extLst>
          </p:cNvPr>
          <p:cNvSpPr/>
          <p:nvPr/>
        </p:nvSpPr>
        <p:spPr>
          <a:xfrm>
            <a:off x="8011847" y="3344753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AA426873-34EF-90A8-925B-14603D60E1D2}"/>
              </a:ext>
            </a:extLst>
          </p:cNvPr>
          <p:cNvCxnSpPr>
            <a:stCxn id="45" idx="0"/>
            <a:endCxn id="67" idx="4"/>
          </p:cNvCxnSpPr>
          <p:nvPr/>
        </p:nvCxnSpPr>
        <p:spPr>
          <a:xfrm flipH="1" flipV="1">
            <a:off x="5112935" y="3591449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023C400-B673-21E9-F0E0-437A81F03407}"/>
              </a:ext>
            </a:extLst>
          </p:cNvPr>
          <p:cNvCxnSpPr>
            <a:stCxn id="47" idx="0"/>
            <a:endCxn id="69" idx="4"/>
          </p:cNvCxnSpPr>
          <p:nvPr/>
        </p:nvCxnSpPr>
        <p:spPr>
          <a:xfrm flipH="1" flipV="1">
            <a:off x="8129062" y="3582403"/>
            <a:ext cx="35" cy="325455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Curved Right Arrow 75">
            <a:extLst>
              <a:ext uri="{FF2B5EF4-FFF2-40B4-BE49-F238E27FC236}">
                <a16:creationId xmlns:a16="http://schemas.microsoft.com/office/drawing/2014/main" id="{687A91BE-ECFE-FA3E-ECBD-6B1E18C97B91}"/>
              </a:ext>
            </a:extLst>
          </p:cNvPr>
          <p:cNvSpPr/>
          <p:nvPr/>
        </p:nvSpPr>
        <p:spPr>
          <a:xfrm rot="11091922">
            <a:off x="5175114" y="3490914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7" name="Curved Right Arrow 76">
            <a:extLst>
              <a:ext uri="{FF2B5EF4-FFF2-40B4-BE49-F238E27FC236}">
                <a16:creationId xmlns:a16="http://schemas.microsoft.com/office/drawing/2014/main" id="{E3A7C88E-07C3-E95C-368B-3C7AA4F5F250}"/>
              </a:ext>
            </a:extLst>
          </p:cNvPr>
          <p:cNvSpPr/>
          <p:nvPr/>
        </p:nvSpPr>
        <p:spPr>
          <a:xfrm rot="11091922">
            <a:off x="3668875" y="3465819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8" name="Curved Right Arrow 77">
            <a:extLst>
              <a:ext uri="{FF2B5EF4-FFF2-40B4-BE49-F238E27FC236}">
                <a16:creationId xmlns:a16="http://schemas.microsoft.com/office/drawing/2014/main" id="{66894BEF-BE88-4C69-2256-517CE00DD61A}"/>
              </a:ext>
            </a:extLst>
          </p:cNvPr>
          <p:cNvSpPr/>
          <p:nvPr/>
        </p:nvSpPr>
        <p:spPr>
          <a:xfrm rot="11091922">
            <a:off x="8191240" y="3483991"/>
            <a:ext cx="541137" cy="1407093"/>
          </a:xfrm>
          <a:prstGeom prst="curvedRightArrow">
            <a:avLst>
              <a:gd name="adj1" fmla="val 0"/>
              <a:gd name="adj2" fmla="val 16985"/>
              <a:gd name="adj3" fmla="val 8064"/>
            </a:avLst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A4B9A737-4ABC-58D7-32DA-9BA31E906B81}"/>
              </a:ext>
            </a:extLst>
          </p:cNvPr>
          <p:cNvCxnSpPr>
            <a:cxnSpLocks/>
            <a:stCxn id="69" idx="2"/>
            <a:endCxn id="44" idx="6"/>
          </p:cNvCxnSpPr>
          <p:nvPr/>
        </p:nvCxnSpPr>
        <p:spPr>
          <a:xfrm flipH="1" flipV="1">
            <a:off x="6736703" y="2957446"/>
            <a:ext cx="1275144" cy="506132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F1A4DE14-8AE4-C5FF-62B4-18DDD3752ABE}"/>
              </a:ext>
            </a:extLst>
          </p:cNvPr>
          <p:cNvCxnSpPr>
            <a:cxnSpLocks/>
          </p:cNvCxnSpPr>
          <p:nvPr/>
        </p:nvCxnSpPr>
        <p:spPr>
          <a:xfrm flipH="1" flipV="1">
            <a:off x="6619486" y="1470477"/>
            <a:ext cx="2" cy="40487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6728DEC4-F960-BDF1-2E54-68DD42281FAF}"/>
              </a:ext>
            </a:extLst>
          </p:cNvPr>
          <p:cNvSpPr/>
          <p:nvPr/>
        </p:nvSpPr>
        <p:spPr>
          <a:xfrm>
            <a:off x="3489092" y="3912261"/>
            <a:ext cx="234429" cy="23765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9B1C23A-189A-B692-2929-4FCE2042B3A0}"/>
              </a:ext>
            </a:extLst>
          </p:cNvPr>
          <p:cNvSpPr/>
          <p:nvPr/>
        </p:nvSpPr>
        <p:spPr>
          <a:xfrm>
            <a:off x="3489092" y="3338687"/>
            <a:ext cx="234429" cy="23765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8A868A-021F-5C91-9878-6001FA19E94B}"/>
              </a:ext>
            </a:extLst>
          </p:cNvPr>
          <p:cNvCxnSpPr>
            <a:stCxn id="13" idx="0"/>
            <a:endCxn id="14" idx="4"/>
          </p:cNvCxnSpPr>
          <p:nvPr/>
        </p:nvCxnSpPr>
        <p:spPr>
          <a:xfrm flipV="1">
            <a:off x="3606307" y="3576337"/>
            <a:ext cx="0" cy="335924"/>
          </a:xfrm>
          <a:prstGeom prst="straightConnector1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148E320-5579-9D37-2BC7-D12D731CE3DB}"/>
              </a:ext>
            </a:extLst>
          </p:cNvPr>
          <p:cNvCxnSpPr>
            <a:stCxn id="29" idx="0"/>
            <a:endCxn id="13" idx="4"/>
          </p:cNvCxnSpPr>
          <p:nvPr/>
        </p:nvCxnSpPr>
        <p:spPr>
          <a:xfrm flipH="1" flipV="1">
            <a:off x="3606307" y="4149911"/>
            <a:ext cx="2" cy="82613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E5C2621-8829-7081-43DC-026C88BF907A}"/>
              </a:ext>
            </a:extLst>
          </p:cNvPr>
          <p:cNvCxnSpPr>
            <a:stCxn id="31" idx="0"/>
            <a:endCxn id="44" idx="4"/>
          </p:cNvCxnSpPr>
          <p:nvPr/>
        </p:nvCxnSpPr>
        <p:spPr>
          <a:xfrm flipH="1" flipV="1">
            <a:off x="6619489" y="3076271"/>
            <a:ext cx="72" cy="1896598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5A6FC2D-8B0A-0EC0-F7D8-1BB50E8D0E4F}"/>
              </a:ext>
            </a:extLst>
          </p:cNvPr>
          <p:cNvCxnSpPr>
            <a:stCxn id="44" idx="0"/>
            <a:endCxn id="26" idx="2"/>
          </p:cNvCxnSpPr>
          <p:nvPr/>
        </p:nvCxnSpPr>
        <p:spPr>
          <a:xfrm flipV="1">
            <a:off x="6619489" y="2297473"/>
            <a:ext cx="72" cy="5411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F5C537A-412A-ED02-16EA-6048C2729726}"/>
              </a:ext>
            </a:extLst>
          </p:cNvPr>
          <p:cNvCxnSpPr>
            <a:stCxn id="67" idx="7"/>
            <a:endCxn id="44" idx="2"/>
          </p:cNvCxnSpPr>
          <p:nvPr/>
        </p:nvCxnSpPr>
        <p:spPr>
          <a:xfrm flipV="1">
            <a:off x="5195818" y="2957446"/>
            <a:ext cx="1306456" cy="43115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776DC6F1-430C-CE95-71CB-EEBF53C398F4}"/>
              </a:ext>
            </a:extLst>
          </p:cNvPr>
          <p:cNvCxnSpPr>
            <a:cxnSpLocks/>
            <a:stCxn id="14" idx="7"/>
            <a:endCxn id="44" idx="1"/>
          </p:cNvCxnSpPr>
          <p:nvPr/>
        </p:nvCxnSpPr>
        <p:spPr>
          <a:xfrm flipV="1">
            <a:off x="3689190" y="2873424"/>
            <a:ext cx="2847415" cy="500066"/>
          </a:xfrm>
          <a:prstGeom prst="straightConnector1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EC05FC-07C8-277B-8762-92EA53AFD0F3}"/>
              </a:ext>
            </a:extLst>
          </p:cNvPr>
          <p:cNvCxnSpPr>
            <a:stCxn id="31" idx="0"/>
            <a:endCxn id="13" idx="5"/>
          </p:cNvCxnSpPr>
          <p:nvPr/>
        </p:nvCxnSpPr>
        <p:spPr>
          <a:xfrm flipH="1" flipV="1">
            <a:off x="3689190" y="4115108"/>
            <a:ext cx="2930371" cy="857761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85D0805D-F0C5-CA08-07A1-3B33169F470A}"/>
              </a:ext>
            </a:extLst>
          </p:cNvPr>
          <p:cNvCxnSpPr>
            <a:stCxn id="31" idx="0"/>
            <a:endCxn id="45" idx="5"/>
          </p:cNvCxnSpPr>
          <p:nvPr/>
        </p:nvCxnSpPr>
        <p:spPr>
          <a:xfrm flipH="1" flipV="1">
            <a:off x="5195853" y="4119751"/>
            <a:ext cx="1423708" cy="853118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E959FAE9-DF67-4879-BFEB-3B6B1BB78DA2}"/>
              </a:ext>
            </a:extLst>
          </p:cNvPr>
          <p:cNvCxnSpPr>
            <a:stCxn id="31" idx="0"/>
            <a:endCxn id="47" idx="3"/>
          </p:cNvCxnSpPr>
          <p:nvPr/>
        </p:nvCxnSpPr>
        <p:spPr>
          <a:xfrm flipV="1">
            <a:off x="6619561" y="4110705"/>
            <a:ext cx="1426652" cy="862164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478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CCD0-359F-2F9A-A004-5EB4718D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CB73-6A43-DE64-AEF4-440FC7D3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Previously we did </a:t>
            </a:r>
            <a:r>
              <a:rPr lang="en-US" i="1" dirty="0"/>
              <a:t>one</a:t>
            </a:r>
            <a:r>
              <a:rPr lang="en-US" dirty="0"/>
              <a:t>-head self-attention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F0CA0-45E6-6E6D-BCF7-3F46D2977729}"/>
              </a:ext>
            </a:extLst>
          </p:cNvPr>
          <p:cNvSpPr txBox="1"/>
          <p:nvPr/>
        </p:nvSpPr>
        <p:spPr>
          <a:xfrm>
            <a:off x="4474535" y="5512981"/>
            <a:ext cx="324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bootcamp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2B6C5-08FB-4AAD-80FE-E21D9ADA09B1}"/>
              </a:ext>
            </a:extLst>
          </p:cNvPr>
          <p:cNvSpPr/>
          <p:nvPr/>
        </p:nvSpPr>
        <p:spPr>
          <a:xfrm>
            <a:off x="4750043" y="4727277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F4A5-B0BB-51C6-5FD5-AD8EA3CDA30A}"/>
              </a:ext>
            </a:extLst>
          </p:cNvPr>
          <p:cNvCxnSpPr>
            <a:cxnSpLocks/>
            <a:stCxn id="4" idx="0"/>
            <a:endCxn id="5" idx="2"/>
          </p:cNvCxnSpPr>
          <p:nvPr/>
        </p:nvCxnSpPr>
        <p:spPr>
          <a:xfrm flipH="1" flipV="1">
            <a:off x="6096000" y="5096609"/>
            <a:ext cx="1" cy="416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163B2A-1F97-359F-3102-D705AE6299C6}"/>
              </a:ext>
            </a:extLst>
          </p:cNvPr>
          <p:cNvSpPr/>
          <p:nvPr/>
        </p:nvSpPr>
        <p:spPr>
          <a:xfrm>
            <a:off x="4750043" y="3726712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D4954BC-9DA6-5508-1931-13F82702035F}"/>
              </a:ext>
            </a:extLst>
          </p:cNvPr>
          <p:cNvCxnSpPr>
            <a:stCxn id="5" idx="0"/>
            <a:endCxn id="10" idx="2"/>
          </p:cNvCxnSpPr>
          <p:nvPr/>
        </p:nvCxnSpPr>
        <p:spPr>
          <a:xfrm flipV="1">
            <a:off x="6096000" y="4400015"/>
            <a:ext cx="0" cy="3272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51B62-E4C5-704E-AB37-E6F4D8F35F57}"/>
              </a:ext>
            </a:extLst>
          </p:cNvPr>
          <p:cNvSpPr/>
          <p:nvPr/>
        </p:nvSpPr>
        <p:spPr>
          <a:xfrm>
            <a:off x="4750043" y="3099391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FCNN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AA3327-F4FF-501F-14ED-93C88D264209}"/>
              </a:ext>
            </a:extLst>
          </p:cNvPr>
          <p:cNvCxnSpPr>
            <a:stCxn id="10" idx="0"/>
            <a:endCxn id="14" idx="2"/>
          </p:cNvCxnSpPr>
          <p:nvPr/>
        </p:nvCxnSpPr>
        <p:spPr>
          <a:xfrm flipV="1">
            <a:off x="6096000" y="3429000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1FD148-AF0C-5F60-9B4A-1B8A2DF03971}"/>
              </a:ext>
            </a:extLst>
          </p:cNvPr>
          <p:cNvCxnSpPr>
            <a:stCxn id="14" idx="0"/>
          </p:cNvCxnSpPr>
          <p:nvPr/>
        </p:nvCxnSpPr>
        <p:spPr>
          <a:xfrm flipV="1">
            <a:off x="6096000" y="2658140"/>
            <a:ext cx="0" cy="4412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140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CCCD0-359F-2F9A-A004-5EB4718D6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4CB73-6A43-DE64-AEF4-440FC7D3C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CF0CA0-45E6-6E6D-BCF7-3F46D2977729}"/>
              </a:ext>
            </a:extLst>
          </p:cNvPr>
          <p:cNvSpPr txBox="1"/>
          <p:nvPr/>
        </p:nvSpPr>
        <p:spPr>
          <a:xfrm>
            <a:off x="4474535" y="5687070"/>
            <a:ext cx="32429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This is our bootcamp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BE2B6C5-08FB-4AAD-80FE-E21D9ADA09B1}"/>
              </a:ext>
            </a:extLst>
          </p:cNvPr>
          <p:cNvSpPr/>
          <p:nvPr/>
        </p:nvSpPr>
        <p:spPr>
          <a:xfrm>
            <a:off x="4782985" y="4949235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19BF4A5-B0BB-51C6-5FD5-AD8EA3CDA30A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6128942" y="5318567"/>
            <a:ext cx="1" cy="4163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4163B2A-1F97-359F-3102-D705AE6299C6}"/>
              </a:ext>
            </a:extLst>
          </p:cNvPr>
          <p:cNvSpPr/>
          <p:nvPr/>
        </p:nvSpPr>
        <p:spPr>
          <a:xfrm>
            <a:off x="4474535" y="36480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551B62-E4C5-704E-AB37-E6F4D8F35F57}"/>
              </a:ext>
            </a:extLst>
          </p:cNvPr>
          <p:cNvSpPr/>
          <p:nvPr/>
        </p:nvSpPr>
        <p:spPr>
          <a:xfrm>
            <a:off x="4474535" y="27995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CAA3327-F4FF-501F-14ED-93C88D264209}"/>
              </a:ext>
            </a:extLst>
          </p:cNvPr>
          <p:cNvCxnSpPr>
            <a:cxnSpLocks/>
            <a:endCxn id="14" idx="2"/>
          </p:cNvCxnSpPr>
          <p:nvPr/>
        </p:nvCxnSpPr>
        <p:spPr>
          <a:xfrm flipV="1">
            <a:off x="5820492" y="3129138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51FD148-AF0C-5F60-9B4A-1B8A2DF03971}"/>
              </a:ext>
            </a:extLst>
          </p:cNvPr>
          <p:cNvCxnSpPr>
            <a:cxnSpLocks/>
            <a:stCxn id="14" idx="0"/>
          </p:cNvCxnSpPr>
          <p:nvPr/>
        </p:nvCxnSpPr>
        <p:spPr>
          <a:xfrm flipV="1">
            <a:off x="5820492" y="2330050"/>
            <a:ext cx="0" cy="469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A0F5370-BE63-FFF6-708F-81210DCBB146}"/>
              </a:ext>
            </a:extLst>
          </p:cNvPr>
          <p:cNvSpPr/>
          <p:nvPr/>
        </p:nvSpPr>
        <p:spPr>
          <a:xfrm>
            <a:off x="4626935" y="38004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D8D608-B54D-A56B-3323-876B0FECDC10}"/>
              </a:ext>
            </a:extLst>
          </p:cNvPr>
          <p:cNvSpPr/>
          <p:nvPr/>
        </p:nvSpPr>
        <p:spPr>
          <a:xfrm>
            <a:off x="4626935" y="29519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B050B79-3759-2C7C-EDB9-A197F6144D0B}"/>
              </a:ext>
            </a:extLst>
          </p:cNvPr>
          <p:cNvCxnSpPr>
            <a:cxnSpLocks/>
            <a:stCxn id="6" idx="0"/>
            <a:endCxn id="7" idx="2"/>
          </p:cNvCxnSpPr>
          <p:nvPr/>
        </p:nvCxnSpPr>
        <p:spPr>
          <a:xfrm flipV="1">
            <a:off x="5972892" y="3281538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E1D0B7B-1A0D-4C41-FA99-10C5F182A2E5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5972892" y="2330050"/>
            <a:ext cx="0" cy="621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50A17DB-236D-EDB5-9360-8438E5647F43}"/>
              </a:ext>
            </a:extLst>
          </p:cNvPr>
          <p:cNvSpPr/>
          <p:nvPr/>
        </p:nvSpPr>
        <p:spPr>
          <a:xfrm>
            <a:off x="4779335" y="3952884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58699A-43A2-2246-4C7E-26B3E712CCF9}"/>
              </a:ext>
            </a:extLst>
          </p:cNvPr>
          <p:cNvSpPr/>
          <p:nvPr/>
        </p:nvSpPr>
        <p:spPr>
          <a:xfrm>
            <a:off x="4779335" y="3104329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FCNN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D0A3032-AF7C-74D1-90EA-F5E905726AF6}"/>
              </a:ext>
            </a:extLst>
          </p:cNvPr>
          <p:cNvCxnSpPr>
            <a:cxnSpLocks/>
            <a:stCxn id="12" idx="0"/>
            <a:endCxn id="15" idx="2"/>
          </p:cNvCxnSpPr>
          <p:nvPr/>
        </p:nvCxnSpPr>
        <p:spPr>
          <a:xfrm flipV="1">
            <a:off x="6125292" y="3433938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B5ACB1D-6503-2014-830A-7D04E96D4033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6125292" y="2337967"/>
            <a:ext cx="0" cy="76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0363E1EF-333D-12A6-2088-0AD665D53061}"/>
              </a:ext>
            </a:extLst>
          </p:cNvPr>
          <p:cNvSpPr/>
          <p:nvPr/>
        </p:nvSpPr>
        <p:spPr>
          <a:xfrm>
            <a:off x="5031911" y="1955915"/>
            <a:ext cx="1881959" cy="38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37A65C0-EF8D-889C-785E-53A6668D0B8E}"/>
              </a:ext>
            </a:extLst>
          </p:cNvPr>
          <p:cNvCxnSpPr>
            <a:stCxn id="5" idx="0"/>
            <a:endCxn id="12" idx="2"/>
          </p:cNvCxnSpPr>
          <p:nvPr/>
        </p:nvCxnSpPr>
        <p:spPr>
          <a:xfrm flipH="1" flipV="1">
            <a:off x="6125292" y="4626187"/>
            <a:ext cx="3650" cy="32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548A47A-CF6C-6D60-90DE-1EA43E3239FA}"/>
              </a:ext>
            </a:extLst>
          </p:cNvPr>
          <p:cNvCxnSpPr/>
          <p:nvPr/>
        </p:nvCxnSpPr>
        <p:spPr>
          <a:xfrm flipV="1">
            <a:off x="5820492" y="3433938"/>
            <a:ext cx="0" cy="21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75F8491-EBE3-1304-DC8D-64DBB45BF33A}"/>
              </a:ext>
            </a:extLst>
          </p:cNvPr>
          <p:cNvCxnSpPr/>
          <p:nvPr/>
        </p:nvCxnSpPr>
        <p:spPr>
          <a:xfrm flipV="1">
            <a:off x="5972892" y="1520456"/>
            <a:ext cx="0" cy="43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ular Callout 36">
            <a:extLst>
              <a:ext uri="{FF2B5EF4-FFF2-40B4-BE49-F238E27FC236}">
                <a16:creationId xmlns:a16="http://schemas.microsoft.com/office/drawing/2014/main" id="{F65D15AF-4BB9-63E2-EB23-7C50B18B9413}"/>
              </a:ext>
            </a:extLst>
          </p:cNvPr>
          <p:cNvSpPr/>
          <p:nvPr/>
        </p:nvSpPr>
        <p:spPr>
          <a:xfrm>
            <a:off x="838200" y="1825625"/>
            <a:ext cx="2658140" cy="791171"/>
          </a:xfrm>
          <a:prstGeom prst="wedgeRoundRectCallout">
            <a:avLst>
              <a:gd name="adj1" fmla="val -28745"/>
              <a:gd name="adj2" fmla="val 77686"/>
              <a:gd name="adj3" fmla="val 16667"/>
            </a:avLst>
          </a:prstGeom>
          <a:solidFill>
            <a:schemeClr val="bg1"/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Q: How to create multi heads?</a:t>
            </a:r>
          </a:p>
          <a:p>
            <a:pPr algn="ctr"/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A: Just stack </a:t>
            </a:r>
            <a:r>
              <a:rPr lang="en-US" sz="1400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lah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21707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6D6E-BBB1-A038-1F36-E6EB9F38D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Multi-head self-attention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0C7D95-B1D9-5A8E-3448-D811C4578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Multiple heads expand the model’s capability to focus on different parts of the sentence.</a:t>
            </a:r>
          </a:p>
          <a:p>
            <a:r>
              <a:rPr lang="en-US" dirty="0"/>
              <a:t>Improve the diversity of representation learning: each head tries to learn different representation subspaces of the input embeddings.</a:t>
            </a:r>
          </a:p>
        </p:txBody>
      </p:sp>
    </p:spTree>
    <p:extLst>
      <p:ext uri="{BB962C8B-B14F-4D97-AF65-F5344CB8AC3E}">
        <p14:creationId xmlns:p14="http://schemas.microsoft.com/office/powerpoint/2010/main" val="33152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B6DF6-17FE-5FE9-3013-30F264C46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the issues resolved?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156C5E-5D41-F956-473F-DEB467B23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Information bottleneck 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attention takes all input positions into account.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Slow, no parallelization 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attention allows parallel computation (matrix multiplication).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Struggle to capture long-term memory :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also related to resolve information bottleneck.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endParaRPr lang="en-US" dirty="0"/>
          </a:p>
        </p:txBody>
      </p:sp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8AA23816-6996-8041-3273-0E96E2CC97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1804162"/>
            <a:ext cx="420624" cy="420624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EA01C307-778F-6CD8-C8D0-97E71184B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2720314"/>
            <a:ext cx="420624" cy="420624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D6F83EAC-9281-2164-A3B4-967057B4C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880" y="3580670"/>
            <a:ext cx="420624" cy="420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126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E63-992A-D034-80EF-3064FD81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79B9E-667F-245D-67F1-A61F86CE0328}"/>
              </a:ext>
            </a:extLst>
          </p:cNvPr>
          <p:cNvSpPr/>
          <p:nvPr/>
        </p:nvSpPr>
        <p:spPr>
          <a:xfrm>
            <a:off x="4875196" y="1561309"/>
            <a:ext cx="1597086" cy="5286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CD95-FE55-FD45-2B6D-F55F061EB0DC}"/>
              </a:ext>
            </a:extLst>
          </p:cNvPr>
          <p:cNvSpPr/>
          <p:nvPr/>
        </p:nvSpPr>
        <p:spPr>
          <a:xfrm>
            <a:off x="4872084" y="2687966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E7D5B-7F46-02B7-D638-655F41C683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5672184" y="2089940"/>
            <a:ext cx="1555" cy="598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FFB860-11D2-CDC6-4312-20DE24CE331F}"/>
              </a:ext>
            </a:extLst>
          </p:cNvPr>
          <p:cNvSpPr/>
          <p:nvPr/>
        </p:nvSpPr>
        <p:spPr>
          <a:xfrm>
            <a:off x="4872083" y="3984960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CDA8-841A-8721-4D2A-CDBC5C3CEFD3}"/>
              </a:ext>
            </a:extLst>
          </p:cNvPr>
          <p:cNvSpPr txBox="1"/>
          <p:nvPr/>
        </p:nvSpPr>
        <p:spPr>
          <a:xfrm>
            <a:off x="5022106" y="3331526"/>
            <a:ext cx="128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EEE0-2857-D1F1-8A3F-6BEF4690015A}"/>
              </a:ext>
            </a:extLst>
          </p:cNvPr>
          <p:cNvSpPr/>
          <p:nvPr/>
        </p:nvSpPr>
        <p:spPr>
          <a:xfrm>
            <a:off x="4592568" y="5081321"/>
            <a:ext cx="1130534" cy="485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EE1B2-0046-C5CF-B934-5A2DADCE5304}"/>
              </a:ext>
            </a:extLst>
          </p:cNvPr>
          <p:cNvCxnSpPr/>
          <p:nvPr/>
        </p:nvCxnSpPr>
        <p:spPr>
          <a:xfrm>
            <a:off x="5157835" y="4513589"/>
            <a:ext cx="0" cy="544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3E8D2-993F-D392-6532-84451EFF923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5157835" y="5567096"/>
            <a:ext cx="0" cy="533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/>
              <p:nvPr/>
            </p:nvSpPr>
            <p:spPr>
              <a:xfrm>
                <a:off x="5064476" y="6136176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476" y="6136176"/>
                <a:ext cx="186718" cy="276999"/>
              </a:xfrm>
              <a:prstGeom prst="rect">
                <a:avLst/>
              </a:prstGeom>
              <a:blipFill>
                <a:blip r:embed="rId2"/>
                <a:stretch>
                  <a:fillRect l="-25000" r="-25000" b="-27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415F5C-BEA6-CAB1-C24F-CE7F6EF80E2B}"/>
              </a:ext>
            </a:extLst>
          </p:cNvPr>
          <p:cNvSpPr/>
          <p:nvPr/>
        </p:nvSpPr>
        <p:spPr>
          <a:xfrm>
            <a:off x="4657767" y="2385396"/>
            <a:ext cx="2085975" cy="240046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/>
              <p:nvPr/>
            </p:nvSpPr>
            <p:spPr>
              <a:xfrm>
                <a:off x="6472282" y="3331526"/>
                <a:ext cx="2128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/>
                  <a:t> Encoders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282" y="3331526"/>
                <a:ext cx="2128837" cy="369332"/>
              </a:xfrm>
              <a:prstGeom prst="rect">
                <a:avLst/>
              </a:prstGeom>
              <a:blipFill>
                <a:blip r:embed="rId3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54231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94BE63-992A-D034-80EF-3064FD81F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FD79B9E-667F-245D-67F1-A61F86CE0328}"/>
              </a:ext>
            </a:extLst>
          </p:cNvPr>
          <p:cNvSpPr/>
          <p:nvPr/>
        </p:nvSpPr>
        <p:spPr>
          <a:xfrm>
            <a:off x="2102637" y="1608405"/>
            <a:ext cx="1597086" cy="5286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Embedding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24CD95-FE55-FD45-2B6D-F55F061EB0DC}"/>
              </a:ext>
            </a:extLst>
          </p:cNvPr>
          <p:cNvSpPr/>
          <p:nvPr/>
        </p:nvSpPr>
        <p:spPr>
          <a:xfrm>
            <a:off x="2099525" y="2735062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C4E7D5B-7F46-02B7-D638-655F41C683B4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 flipH="1">
            <a:off x="2899625" y="2137036"/>
            <a:ext cx="1555" cy="5980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2FFB860-11D2-CDC6-4312-20DE24CE331F}"/>
              </a:ext>
            </a:extLst>
          </p:cNvPr>
          <p:cNvSpPr/>
          <p:nvPr/>
        </p:nvSpPr>
        <p:spPr>
          <a:xfrm>
            <a:off x="2099524" y="4032056"/>
            <a:ext cx="1600199" cy="5286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CFCDA8-841A-8721-4D2A-CDBC5C3CEFD3}"/>
              </a:ext>
            </a:extLst>
          </p:cNvPr>
          <p:cNvSpPr txBox="1"/>
          <p:nvPr/>
        </p:nvSpPr>
        <p:spPr>
          <a:xfrm>
            <a:off x="2249547" y="3378622"/>
            <a:ext cx="12858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/>
              <a:t>…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25EEE0-2857-D1F1-8A3F-6BEF4690015A}"/>
              </a:ext>
            </a:extLst>
          </p:cNvPr>
          <p:cNvSpPr/>
          <p:nvPr/>
        </p:nvSpPr>
        <p:spPr>
          <a:xfrm>
            <a:off x="1820009" y="5128417"/>
            <a:ext cx="1130534" cy="4857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Classifier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CEEE1B2-0046-C5CF-B934-5A2DADCE5304}"/>
              </a:ext>
            </a:extLst>
          </p:cNvPr>
          <p:cNvCxnSpPr/>
          <p:nvPr/>
        </p:nvCxnSpPr>
        <p:spPr>
          <a:xfrm>
            <a:off x="2385276" y="4560685"/>
            <a:ext cx="0" cy="54455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13E8D2-993F-D392-6532-84451EFF923B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2385276" y="5614192"/>
            <a:ext cx="0" cy="5336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/>
              <p:nvPr/>
            </p:nvSpPr>
            <p:spPr>
              <a:xfrm>
                <a:off x="2291917" y="6183272"/>
                <a:ext cx="18671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E327C34-A826-0F78-314B-EA75FC2BE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917" y="6183272"/>
                <a:ext cx="186718" cy="276999"/>
              </a:xfrm>
              <a:prstGeom prst="rect">
                <a:avLst/>
              </a:prstGeom>
              <a:blipFill>
                <a:blip r:embed="rId2"/>
                <a:stretch>
                  <a:fillRect l="-32258" r="-25806" b="-2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1415F5C-BEA6-CAB1-C24F-CE7F6EF80E2B}"/>
              </a:ext>
            </a:extLst>
          </p:cNvPr>
          <p:cNvSpPr/>
          <p:nvPr/>
        </p:nvSpPr>
        <p:spPr>
          <a:xfrm>
            <a:off x="1885208" y="2432492"/>
            <a:ext cx="2085975" cy="2400469"/>
          </a:xfrm>
          <a:prstGeom prst="round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/>
              <p:nvPr/>
            </p:nvSpPr>
            <p:spPr>
              <a:xfrm>
                <a:off x="3699723" y="3463207"/>
                <a:ext cx="212883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/>
                  <a:t> Encoders</a:t>
                </a: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24964B8-2363-8241-3BC0-C43808F112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723" y="3463207"/>
                <a:ext cx="2128837" cy="369332"/>
              </a:xfrm>
              <a:prstGeom prst="rect">
                <a:avLst/>
              </a:prstGeom>
              <a:blipFill>
                <a:blip r:embed="rId3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>
            <a:extLst>
              <a:ext uri="{FF2B5EF4-FFF2-40B4-BE49-F238E27FC236}">
                <a16:creationId xmlns:a16="http://schemas.microsoft.com/office/drawing/2014/main" id="{F72FF734-FE83-7D96-945F-037CCB4364B0}"/>
              </a:ext>
            </a:extLst>
          </p:cNvPr>
          <p:cNvSpPr/>
          <p:nvPr/>
        </p:nvSpPr>
        <p:spPr>
          <a:xfrm>
            <a:off x="7575909" y="1298305"/>
            <a:ext cx="2743189" cy="4780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A2A0B-6B4B-7DC8-BDDA-E88F81E43D23}"/>
              </a:ext>
            </a:extLst>
          </p:cNvPr>
          <p:cNvSpPr/>
          <p:nvPr/>
        </p:nvSpPr>
        <p:spPr>
          <a:xfrm>
            <a:off x="7972260" y="1640343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A015B-3CC4-1737-8EFC-1E973B3C42AD}"/>
              </a:ext>
            </a:extLst>
          </p:cNvPr>
          <p:cNvSpPr/>
          <p:nvPr/>
        </p:nvSpPr>
        <p:spPr>
          <a:xfrm>
            <a:off x="7972260" y="2450927"/>
            <a:ext cx="1971769" cy="54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Multi-head Attention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AAE385-F5C8-A83A-030C-A1ED8D56F68C}"/>
              </a:ext>
            </a:extLst>
          </p:cNvPr>
          <p:cNvSpPr/>
          <p:nvPr/>
        </p:nvSpPr>
        <p:spPr>
          <a:xfrm>
            <a:off x="8734015" y="3250359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18D3F-C16D-A598-F516-55CA674004F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958145" y="2180910"/>
            <a:ext cx="0" cy="270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AA626-F7F1-FF44-E486-1AE274B8ADEF}"/>
              </a:ext>
            </a:extLst>
          </p:cNvPr>
          <p:cNvCxnSpPr>
            <a:endCxn id="16" idx="0"/>
          </p:cNvCxnSpPr>
          <p:nvPr/>
        </p:nvCxnSpPr>
        <p:spPr>
          <a:xfrm>
            <a:off x="8958143" y="791878"/>
            <a:ext cx="2" cy="84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4A2D6-C583-343E-8E4D-DCCB50858411}"/>
              </a:ext>
            </a:extLst>
          </p:cNvPr>
          <p:cNvSpPr/>
          <p:nvPr/>
        </p:nvSpPr>
        <p:spPr>
          <a:xfrm>
            <a:off x="7961620" y="3902054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7C2712-2516-703D-C5A5-A92CBF78A48D}"/>
              </a:ext>
            </a:extLst>
          </p:cNvPr>
          <p:cNvSpPr/>
          <p:nvPr/>
        </p:nvSpPr>
        <p:spPr>
          <a:xfrm>
            <a:off x="7972260" y="4744280"/>
            <a:ext cx="1971769" cy="5405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Feed-forward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EA6BDA-5DDD-B9CB-8476-64784EB723DC}"/>
              </a:ext>
            </a:extLst>
          </p:cNvPr>
          <p:cNvCxnSpPr>
            <a:endCxn id="21" idx="0"/>
          </p:cNvCxnSpPr>
          <p:nvPr/>
        </p:nvCxnSpPr>
        <p:spPr>
          <a:xfrm>
            <a:off x="8947505" y="3705511"/>
            <a:ext cx="0" cy="196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D7CA6-DDE3-0CBA-6317-1C4801BA01C0}"/>
              </a:ext>
            </a:extLst>
          </p:cNvPr>
          <p:cNvCxnSpPr>
            <a:endCxn id="22" idx="0"/>
          </p:cNvCxnSpPr>
          <p:nvPr/>
        </p:nvCxnSpPr>
        <p:spPr>
          <a:xfrm>
            <a:off x="8958143" y="4442621"/>
            <a:ext cx="2" cy="301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DD8C3AE-CB39-5B73-064C-FDB40888C9CF}"/>
              </a:ext>
            </a:extLst>
          </p:cNvPr>
          <p:cNvSpPr/>
          <p:nvPr/>
        </p:nvSpPr>
        <p:spPr>
          <a:xfrm>
            <a:off x="8734015" y="5559695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F14F12-8D57-C541-A6E1-89726C24553C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8958142" y="5284847"/>
            <a:ext cx="3" cy="274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FFB0DA-3260-9B4F-2EBB-6F349A089FFA}"/>
              </a:ext>
            </a:extLst>
          </p:cNvPr>
          <p:cNvCxnSpPr>
            <a:stCxn id="25" idx="4"/>
          </p:cNvCxnSpPr>
          <p:nvPr/>
        </p:nvCxnSpPr>
        <p:spPr>
          <a:xfrm>
            <a:off x="8958142" y="6007949"/>
            <a:ext cx="0" cy="348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7164B8-BAB2-2A82-CF51-DF18E1419092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8958142" y="2991494"/>
            <a:ext cx="3" cy="258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E031BF-2BED-D054-E69E-EE7F322D8CA7}"/>
              </a:ext>
            </a:extLst>
          </p:cNvPr>
          <p:cNvCxnSpPr>
            <a:cxnSpLocks/>
            <a:endCxn id="18" idx="6"/>
          </p:cNvCxnSpPr>
          <p:nvPr/>
        </p:nvCxnSpPr>
        <p:spPr>
          <a:xfrm rot="16200000" flipH="1">
            <a:off x="7864633" y="2156850"/>
            <a:ext cx="2411144" cy="224128"/>
          </a:xfrm>
          <a:prstGeom prst="bentConnector4">
            <a:avLst>
              <a:gd name="adj1" fmla="val -1168"/>
              <a:gd name="adj2" fmla="val 66437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C40414C-A81C-7413-3B8D-8987419FEF8D}"/>
              </a:ext>
            </a:extLst>
          </p:cNvPr>
          <p:cNvCxnSpPr>
            <a:endCxn id="25" idx="6"/>
          </p:cNvCxnSpPr>
          <p:nvPr/>
        </p:nvCxnSpPr>
        <p:spPr>
          <a:xfrm rot="16200000" flipH="1">
            <a:off x="8068832" y="4670385"/>
            <a:ext cx="1992110" cy="234764"/>
          </a:xfrm>
          <a:prstGeom prst="bentConnector4">
            <a:avLst>
              <a:gd name="adj1" fmla="val 310"/>
              <a:gd name="adj2" fmla="val 6751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FB402201-8A60-C6FF-191C-8EEADD389885}"/>
              </a:ext>
            </a:extLst>
          </p:cNvPr>
          <p:cNvSpPr/>
          <p:nvPr/>
        </p:nvSpPr>
        <p:spPr>
          <a:xfrm>
            <a:off x="1618789" y="2597006"/>
            <a:ext cx="2478873" cy="788975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Magnifying glass with solid fill">
            <a:extLst>
              <a:ext uri="{FF2B5EF4-FFF2-40B4-BE49-F238E27FC236}">
                <a16:creationId xmlns:a16="http://schemas.microsoft.com/office/drawing/2014/main" id="{E03A33C0-FE30-5C83-412C-1383CF4F6F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68308" y="2214292"/>
            <a:ext cx="564355" cy="564355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3809008-2FA7-1710-260A-A33A0DE91FA6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097662" y="2991494"/>
            <a:ext cx="3351768" cy="558534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0C39D88-6DA0-1F33-E21E-A8B7D4592D6D}"/>
              </a:ext>
            </a:extLst>
          </p:cNvPr>
          <p:cNvSpPr txBox="1"/>
          <p:nvPr/>
        </p:nvSpPr>
        <p:spPr>
          <a:xfrm>
            <a:off x="4568328" y="2520192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Zoom +</a:t>
            </a:r>
          </a:p>
        </p:txBody>
      </p:sp>
    </p:spTree>
    <p:extLst>
      <p:ext uri="{BB962C8B-B14F-4D97-AF65-F5344CB8AC3E}">
        <p14:creationId xmlns:p14="http://schemas.microsoft.com/office/powerpoint/2010/main" val="20741250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6514A-194E-A678-00C4-856E2C99F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 block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72FF734-FE83-7D96-945F-037CCB4364B0}"/>
              </a:ext>
            </a:extLst>
          </p:cNvPr>
          <p:cNvSpPr/>
          <p:nvPr/>
        </p:nvSpPr>
        <p:spPr>
          <a:xfrm>
            <a:off x="7575909" y="1298305"/>
            <a:ext cx="2743189" cy="47806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2DA2A0B-6B4B-7DC8-BDDA-E88F81E43D23}"/>
              </a:ext>
            </a:extLst>
          </p:cNvPr>
          <p:cNvSpPr/>
          <p:nvPr/>
        </p:nvSpPr>
        <p:spPr>
          <a:xfrm>
            <a:off x="7972260" y="1640343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2A015B-3CC4-1737-8EFC-1E973B3C42AD}"/>
              </a:ext>
            </a:extLst>
          </p:cNvPr>
          <p:cNvSpPr/>
          <p:nvPr/>
        </p:nvSpPr>
        <p:spPr>
          <a:xfrm>
            <a:off x="7972260" y="2450927"/>
            <a:ext cx="1971769" cy="54056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Multi-head Attention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FAAE385-F5C8-A83A-030C-A1ED8D56F68C}"/>
              </a:ext>
            </a:extLst>
          </p:cNvPr>
          <p:cNvSpPr/>
          <p:nvPr/>
        </p:nvSpPr>
        <p:spPr>
          <a:xfrm>
            <a:off x="8734015" y="3250359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5118D3F-C16D-A598-F516-55CA674004FB}"/>
              </a:ext>
            </a:extLst>
          </p:cNvPr>
          <p:cNvCxnSpPr>
            <a:stCxn id="16" idx="2"/>
            <a:endCxn id="17" idx="0"/>
          </p:cNvCxnSpPr>
          <p:nvPr/>
        </p:nvCxnSpPr>
        <p:spPr>
          <a:xfrm>
            <a:off x="8958145" y="2180910"/>
            <a:ext cx="0" cy="27001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8DAA626-F7F1-FF44-E486-1AE274B8ADEF}"/>
              </a:ext>
            </a:extLst>
          </p:cNvPr>
          <p:cNvCxnSpPr>
            <a:endCxn id="16" idx="0"/>
          </p:cNvCxnSpPr>
          <p:nvPr/>
        </p:nvCxnSpPr>
        <p:spPr>
          <a:xfrm>
            <a:off x="8958143" y="791878"/>
            <a:ext cx="2" cy="848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AD64A2D6-C583-343E-8E4D-DCCB50858411}"/>
              </a:ext>
            </a:extLst>
          </p:cNvPr>
          <p:cNvSpPr/>
          <p:nvPr/>
        </p:nvSpPr>
        <p:spPr>
          <a:xfrm>
            <a:off x="7961620" y="3902054"/>
            <a:ext cx="1971769" cy="54056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Norm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B7C2712-2516-703D-C5A5-A92CBF78A48D}"/>
              </a:ext>
            </a:extLst>
          </p:cNvPr>
          <p:cNvSpPr/>
          <p:nvPr/>
        </p:nvSpPr>
        <p:spPr>
          <a:xfrm>
            <a:off x="7972260" y="4744280"/>
            <a:ext cx="1971769" cy="54056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Feed-forward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0DEA6BDA-5DDD-B9CB-8476-64784EB723DC}"/>
              </a:ext>
            </a:extLst>
          </p:cNvPr>
          <p:cNvCxnSpPr>
            <a:endCxn id="21" idx="0"/>
          </p:cNvCxnSpPr>
          <p:nvPr/>
        </p:nvCxnSpPr>
        <p:spPr>
          <a:xfrm>
            <a:off x="8947505" y="3705511"/>
            <a:ext cx="0" cy="1965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6BD7CA6-DDE3-0CBA-6317-1C4801BA01C0}"/>
              </a:ext>
            </a:extLst>
          </p:cNvPr>
          <p:cNvCxnSpPr>
            <a:endCxn id="22" idx="0"/>
          </p:cNvCxnSpPr>
          <p:nvPr/>
        </p:nvCxnSpPr>
        <p:spPr>
          <a:xfrm>
            <a:off x="8958143" y="4442621"/>
            <a:ext cx="2" cy="30165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3DD8C3AE-CB39-5B73-064C-FDB40888C9CF}"/>
              </a:ext>
            </a:extLst>
          </p:cNvPr>
          <p:cNvSpPr/>
          <p:nvPr/>
        </p:nvSpPr>
        <p:spPr>
          <a:xfrm>
            <a:off x="8734015" y="5559695"/>
            <a:ext cx="448254" cy="448254"/>
          </a:xfrm>
          <a:prstGeom prst="ellipse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>
                <a:solidFill>
                  <a:schemeClr val="tx1"/>
                </a:solidFill>
              </a:rPr>
              <a:t>+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6F14F12-8D57-C541-A6E1-89726C24553C}"/>
              </a:ext>
            </a:extLst>
          </p:cNvPr>
          <p:cNvCxnSpPr>
            <a:stCxn id="22" idx="2"/>
            <a:endCxn id="25" idx="0"/>
          </p:cNvCxnSpPr>
          <p:nvPr/>
        </p:nvCxnSpPr>
        <p:spPr>
          <a:xfrm flipH="1">
            <a:off x="8958142" y="5284847"/>
            <a:ext cx="3" cy="27484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FFB0DA-3260-9B4F-2EBB-6F349A089FFA}"/>
              </a:ext>
            </a:extLst>
          </p:cNvPr>
          <p:cNvCxnSpPr>
            <a:stCxn id="25" idx="4"/>
          </p:cNvCxnSpPr>
          <p:nvPr/>
        </p:nvCxnSpPr>
        <p:spPr>
          <a:xfrm>
            <a:off x="8958142" y="6007949"/>
            <a:ext cx="0" cy="3484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87164B8-BAB2-2A82-CF51-DF18E1419092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 flipH="1">
            <a:off x="8958142" y="2991494"/>
            <a:ext cx="3" cy="25886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91E031BF-2BED-D054-E69E-EE7F322D8CA7}"/>
              </a:ext>
            </a:extLst>
          </p:cNvPr>
          <p:cNvCxnSpPr>
            <a:cxnSpLocks/>
            <a:endCxn id="18" idx="6"/>
          </p:cNvCxnSpPr>
          <p:nvPr/>
        </p:nvCxnSpPr>
        <p:spPr>
          <a:xfrm rot="16200000" flipH="1">
            <a:off x="7864633" y="2156850"/>
            <a:ext cx="2411144" cy="224128"/>
          </a:xfrm>
          <a:prstGeom prst="bentConnector4">
            <a:avLst>
              <a:gd name="adj1" fmla="val -1168"/>
              <a:gd name="adj2" fmla="val 664374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>
            <a:extLst>
              <a:ext uri="{FF2B5EF4-FFF2-40B4-BE49-F238E27FC236}">
                <a16:creationId xmlns:a16="http://schemas.microsoft.com/office/drawing/2014/main" id="{0C40414C-A81C-7413-3B8D-8987419FEF8D}"/>
              </a:ext>
            </a:extLst>
          </p:cNvPr>
          <p:cNvCxnSpPr>
            <a:endCxn id="25" idx="6"/>
          </p:cNvCxnSpPr>
          <p:nvPr/>
        </p:nvCxnSpPr>
        <p:spPr>
          <a:xfrm rot="16200000" flipH="1">
            <a:off x="8068832" y="4670385"/>
            <a:ext cx="1992110" cy="234764"/>
          </a:xfrm>
          <a:prstGeom prst="bentConnector4">
            <a:avLst>
              <a:gd name="adj1" fmla="val 310"/>
              <a:gd name="adj2" fmla="val 675158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Graphic 61" descr="Magnifying glass with solid fill">
            <a:extLst>
              <a:ext uri="{FF2B5EF4-FFF2-40B4-BE49-F238E27FC236}">
                <a16:creationId xmlns:a16="http://schemas.microsoft.com/office/drawing/2014/main" id="{FD91C54E-25F7-E3D3-D6BF-EC7FC9DDB0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53149" y="2879421"/>
            <a:ext cx="442292" cy="442292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F01F16E-6868-5A4F-CEBD-D28AA3E6B4A8}"/>
              </a:ext>
            </a:extLst>
          </p:cNvPr>
          <p:cNvSpPr/>
          <p:nvPr/>
        </p:nvSpPr>
        <p:spPr>
          <a:xfrm>
            <a:off x="7495441" y="2330277"/>
            <a:ext cx="2925400" cy="7734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C721C567-458E-43B8-05D8-F1758B9B0798}"/>
              </a:ext>
            </a:extLst>
          </p:cNvPr>
          <p:cNvCxnSpPr>
            <a:cxnSpLocks/>
            <a:stCxn id="63" idx="1"/>
          </p:cNvCxnSpPr>
          <p:nvPr/>
        </p:nvCxnSpPr>
        <p:spPr>
          <a:xfrm flipH="1">
            <a:off x="5652772" y="2716999"/>
            <a:ext cx="1842669" cy="580535"/>
          </a:xfrm>
          <a:prstGeom prst="straightConnector1">
            <a:avLst/>
          </a:prstGeom>
          <a:ln w="317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>
            <a:extLst>
              <a:ext uri="{FF2B5EF4-FFF2-40B4-BE49-F238E27FC236}">
                <a16:creationId xmlns:a16="http://schemas.microsoft.com/office/drawing/2014/main" id="{7E7188F5-2E96-4B4C-8275-896804E8F3DA}"/>
              </a:ext>
            </a:extLst>
          </p:cNvPr>
          <p:cNvSpPr txBox="1"/>
          <p:nvPr/>
        </p:nvSpPr>
        <p:spPr>
          <a:xfrm>
            <a:off x="5935467" y="3222591"/>
            <a:ext cx="1338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Zoom ++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B0227D4-8332-B64A-F52D-A352C557792B}"/>
              </a:ext>
            </a:extLst>
          </p:cNvPr>
          <p:cNvSpPr/>
          <p:nvPr/>
        </p:nvSpPr>
        <p:spPr>
          <a:xfrm>
            <a:off x="1112659" y="1965960"/>
            <a:ext cx="4289102" cy="4390390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720A5A-6350-FE92-6DCF-24E39D983D31}"/>
              </a:ext>
            </a:extLst>
          </p:cNvPr>
          <p:cNvSpPr txBox="1"/>
          <p:nvPr/>
        </p:nvSpPr>
        <p:spPr>
          <a:xfrm>
            <a:off x="1112658" y="2048666"/>
            <a:ext cx="30675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Multi-head Attention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8E492C4-3196-BDF8-5A20-E58DB626074D}"/>
              </a:ext>
            </a:extLst>
          </p:cNvPr>
          <p:cNvSpPr/>
          <p:nvPr/>
        </p:nvSpPr>
        <p:spPr>
          <a:xfrm>
            <a:off x="2146255" y="5916359"/>
            <a:ext cx="2691913" cy="36933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Embeddings</a:t>
            </a:r>
          </a:p>
        </p:txBody>
      </p:sp>
      <p:sp>
        <p:nvSpPr>
          <p:cNvPr id="44" name="Rounded Rectangle 9">
            <a:extLst>
              <a:ext uri="{FF2B5EF4-FFF2-40B4-BE49-F238E27FC236}">
                <a16:creationId xmlns:a16="http://schemas.microsoft.com/office/drawing/2014/main" id="{F97B92D4-D720-9F03-B889-8B23C836AAC7}"/>
              </a:ext>
            </a:extLst>
          </p:cNvPr>
          <p:cNvSpPr/>
          <p:nvPr/>
        </p:nvSpPr>
        <p:spPr>
          <a:xfrm>
            <a:off x="1837805" y="46152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C60459C-7344-A7B3-7CC0-F9F20D7CD637}"/>
              </a:ext>
            </a:extLst>
          </p:cNvPr>
          <p:cNvSpPr/>
          <p:nvPr/>
        </p:nvSpPr>
        <p:spPr>
          <a:xfrm>
            <a:off x="1837805" y="37666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D78FD4CA-A4D4-5099-BC75-F0A70700B66E}"/>
              </a:ext>
            </a:extLst>
          </p:cNvPr>
          <p:cNvCxnSpPr>
            <a:cxnSpLocks/>
            <a:endCxn id="45" idx="2"/>
          </p:cNvCxnSpPr>
          <p:nvPr/>
        </p:nvCxnSpPr>
        <p:spPr>
          <a:xfrm flipV="1">
            <a:off x="3183762" y="4096262"/>
            <a:ext cx="0" cy="2977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DC8C17E-BA5A-08EF-E487-DAAEA88E0D5F}"/>
              </a:ext>
            </a:extLst>
          </p:cNvPr>
          <p:cNvCxnSpPr>
            <a:cxnSpLocks/>
            <a:stCxn id="45" idx="0"/>
          </p:cNvCxnSpPr>
          <p:nvPr/>
        </p:nvCxnSpPr>
        <p:spPr>
          <a:xfrm flipV="1">
            <a:off x="3183762" y="3297174"/>
            <a:ext cx="0" cy="4694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5">
            <a:extLst>
              <a:ext uri="{FF2B5EF4-FFF2-40B4-BE49-F238E27FC236}">
                <a16:creationId xmlns:a16="http://schemas.microsoft.com/office/drawing/2014/main" id="{ABBB6F8E-4E25-4E6C-8560-1E7E35D6CDE8}"/>
              </a:ext>
            </a:extLst>
          </p:cNvPr>
          <p:cNvSpPr/>
          <p:nvPr/>
        </p:nvSpPr>
        <p:spPr>
          <a:xfrm>
            <a:off x="1990205" y="47676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0E945C8-2BC7-9496-D195-3AD5B37942AE}"/>
              </a:ext>
            </a:extLst>
          </p:cNvPr>
          <p:cNvSpPr/>
          <p:nvPr/>
        </p:nvSpPr>
        <p:spPr>
          <a:xfrm>
            <a:off x="1990205" y="39190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02E21A81-F9C9-9963-B07C-98FFE9A81AB9}"/>
              </a:ext>
            </a:extLst>
          </p:cNvPr>
          <p:cNvCxnSpPr>
            <a:cxnSpLocks/>
            <a:stCxn id="48" idx="0"/>
            <a:endCxn id="49" idx="2"/>
          </p:cNvCxnSpPr>
          <p:nvPr/>
        </p:nvCxnSpPr>
        <p:spPr>
          <a:xfrm flipV="1">
            <a:off x="3336162" y="4248662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D8745-47F0-5705-8D1A-F539E44BB17E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3336162" y="3297174"/>
            <a:ext cx="0" cy="621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11">
            <a:extLst>
              <a:ext uri="{FF2B5EF4-FFF2-40B4-BE49-F238E27FC236}">
                <a16:creationId xmlns:a16="http://schemas.microsoft.com/office/drawing/2014/main" id="{CD6CFC1D-8FF3-4805-CCB5-D88DCD09AE38}"/>
              </a:ext>
            </a:extLst>
          </p:cNvPr>
          <p:cNvSpPr/>
          <p:nvPr/>
        </p:nvSpPr>
        <p:spPr>
          <a:xfrm>
            <a:off x="2142605" y="4920008"/>
            <a:ext cx="2691913" cy="673303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Self-attention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A5A6143-CE15-07D6-FCBA-FE78C7F771B3}"/>
              </a:ext>
            </a:extLst>
          </p:cNvPr>
          <p:cNvSpPr/>
          <p:nvPr/>
        </p:nvSpPr>
        <p:spPr>
          <a:xfrm>
            <a:off x="2142605" y="4071453"/>
            <a:ext cx="2691913" cy="32960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FCNN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98B782A-68A0-2A29-5523-4CAEA1ADDE34}"/>
              </a:ext>
            </a:extLst>
          </p:cNvPr>
          <p:cNvCxnSpPr>
            <a:cxnSpLocks/>
            <a:stCxn id="52" idx="0"/>
            <a:endCxn id="53" idx="2"/>
          </p:cNvCxnSpPr>
          <p:nvPr/>
        </p:nvCxnSpPr>
        <p:spPr>
          <a:xfrm flipV="1">
            <a:off x="3488562" y="4401062"/>
            <a:ext cx="0" cy="518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7C17B9F8-E888-3477-9A26-15D10F522C8A}"/>
              </a:ext>
            </a:extLst>
          </p:cNvPr>
          <p:cNvCxnSpPr>
            <a:cxnSpLocks/>
            <a:stCxn id="53" idx="0"/>
          </p:cNvCxnSpPr>
          <p:nvPr/>
        </p:nvCxnSpPr>
        <p:spPr>
          <a:xfrm flipV="1">
            <a:off x="3488562" y="3305091"/>
            <a:ext cx="0" cy="7663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88D941F8-9142-5C95-81DB-F964A93550D8}"/>
              </a:ext>
            </a:extLst>
          </p:cNvPr>
          <p:cNvSpPr/>
          <p:nvPr/>
        </p:nvSpPr>
        <p:spPr>
          <a:xfrm>
            <a:off x="2395181" y="2923039"/>
            <a:ext cx="1881959" cy="382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Concatenate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6FC7766-F3CF-7267-BDBB-A803F3080FCE}"/>
              </a:ext>
            </a:extLst>
          </p:cNvPr>
          <p:cNvCxnSpPr>
            <a:stCxn id="43" idx="0"/>
            <a:endCxn id="52" idx="2"/>
          </p:cNvCxnSpPr>
          <p:nvPr/>
        </p:nvCxnSpPr>
        <p:spPr>
          <a:xfrm flipH="1" flipV="1">
            <a:off x="3488562" y="5593311"/>
            <a:ext cx="3650" cy="3230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5C08B09D-0448-1DDD-9976-045D1F05079D}"/>
              </a:ext>
            </a:extLst>
          </p:cNvPr>
          <p:cNvCxnSpPr/>
          <p:nvPr/>
        </p:nvCxnSpPr>
        <p:spPr>
          <a:xfrm flipV="1">
            <a:off x="3183762" y="4401062"/>
            <a:ext cx="0" cy="21414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04B0689-B298-F382-CA17-1D86197B5E9F}"/>
              </a:ext>
            </a:extLst>
          </p:cNvPr>
          <p:cNvCxnSpPr/>
          <p:nvPr/>
        </p:nvCxnSpPr>
        <p:spPr>
          <a:xfrm flipV="1">
            <a:off x="3336162" y="2487580"/>
            <a:ext cx="0" cy="4354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19407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One Hot Encoding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9A025B-FF34-7B5A-0FD0-3F86BB013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5069" y="1820069"/>
            <a:ext cx="5320862" cy="4114800"/>
          </a:xfrm>
        </p:spPr>
      </p:pic>
    </p:spTree>
    <p:extLst>
      <p:ext uri="{BB962C8B-B14F-4D97-AF65-F5344CB8AC3E}">
        <p14:creationId xmlns:p14="http://schemas.microsoft.com/office/powerpoint/2010/main" val="2161386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B0F82C-A8C7-5E6A-4955-260C5B17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C23316-05CF-952E-DB72-89765E189F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 series</a:t>
            </a:r>
          </a:p>
          <a:p>
            <a:r>
              <a:rPr lang="en-US"/>
              <a:t>Text</a:t>
            </a:r>
          </a:p>
          <a:p>
            <a:r>
              <a:rPr lang="en-US"/>
              <a:t>Speech</a:t>
            </a:r>
          </a:p>
          <a:p>
            <a:r>
              <a:rPr lang="en-US"/>
              <a:t>Music</a:t>
            </a:r>
          </a:p>
          <a:p>
            <a:r>
              <a:rPr lang="en-US"/>
              <a:t>DNA sequences</a:t>
            </a:r>
          </a:p>
          <a:p>
            <a:r>
              <a:rPr lang="en-US"/>
              <a:t>Video frames</a:t>
            </a:r>
          </a:p>
          <a:p>
            <a:r>
              <a:rPr lang="en-US"/>
              <a:t>User clicking</a:t>
            </a:r>
          </a:p>
        </p:txBody>
      </p:sp>
    </p:spTree>
    <p:extLst>
      <p:ext uri="{BB962C8B-B14F-4D97-AF65-F5344CB8AC3E}">
        <p14:creationId xmlns:p14="http://schemas.microsoft.com/office/powerpoint/2010/main" val="2538730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Word2Vec</a:t>
            </a:r>
          </a:p>
        </p:txBody>
      </p:sp>
      <p:pic>
        <p:nvPicPr>
          <p:cNvPr id="6" name="Content Placeholder 5" descr="A black background with pink arrows&#10;&#10;Description automatically generated">
            <a:extLst>
              <a:ext uri="{FF2B5EF4-FFF2-40B4-BE49-F238E27FC236}">
                <a16:creationId xmlns:a16="http://schemas.microsoft.com/office/drawing/2014/main" id="{2D3B1A07-4B2D-E3C8-FD8B-9E91A677A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90775" y="1861163"/>
            <a:ext cx="7534275" cy="3975463"/>
          </a:xfrm>
        </p:spPr>
      </p:pic>
    </p:spTree>
    <p:extLst>
      <p:ext uri="{BB962C8B-B14F-4D97-AF65-F5344CB8AC3E}">
        <p14:creationId xmlns:p14="http://schemas.microsoft.com/office/powerpoint/2010/main" val="37082798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Embedding</a:t>
            </a:r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D6788A9-5F9E-C65D-4756-F8963DB1E80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4525" y="1669409"/>
            <a:ext cx="7991475" cy="4520894"/>
          </a:xfrm>
        </p:spPr>
      </p:pic>
    </p:spTree>
    <p:extLst>
      <p:ext uri="{BB962C8B-B14F-4D97-AF65-F5344CB8AC3E}">
        <p14:creationId xmlns:p14="http://schemas.microsoft.com/office/powerpoint/2010/main" val="1108087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138FB-7591-22EE-4417-D774EA6F4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Embedding – Attention Masks</a:t>
            </a:r>
          </a:p>
        </p:txBody>
      </p:sp>
      <p:pic>
        <p:nvPicPr>
          <p:cNvPr id="6" name="Content Placeholder 5" descr="A diagram of a diagram of a blockchain&#10;&#10;Description automatically generated">
            <a:extLst>
              <a:ext uri="{FF2B5EF4-FFF2-40B4-BE49-F238E27FC236}">
                <a16:creationId xmlns:a16="http://schemas.microsoft.com/office/drawing/2014/main" id="{3BAA0DC2-E8A5-5A7B-7EE7-3B975A5E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3333" y="1903579"/>
            <a:ext cx="8559030" cy="3972219"/>
          </a:xfrm>
        </p:spPr>
      </p:pic>
    </p:spTree>
    <p:extLst>
      <p:ext uri="{BB962C8B-B14F-4D97-AF65-F5344CB8AC3E}">
        <p14:creationId xmlns:p14="http://schemas.microsoft.com/office/powerpoint/2010/main" val="3201420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1095CE-E0B7-F3F0-770E-E87AD9B1E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BERT for Classification</a:t>
            </a:r>
          </a:p>
        </p:txBody>
      </p:sp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578BA1C5-1E9D-4A62-4281-724D02BF8E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4303" y="1456406"/>
            <a:ext cx="8135696" cy="5274505"/>
          </a:xfrm>
        </p:spPr>
      </p:pic>
    </p:spTree>
    <p:extLst>
      <p:ext uri="{BB962C8B-B14F-4D97-AF65-F5344CB8AC3E}">
        <p14:creationId xmlns:p14="http://schemas.microsoft.com/office/powerpoint/2010/main" val="17310899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626EAE-872A-2E89-9999-9F546E96276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Sequence modeling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F02C41-462D-0AE8-4C52-951B92CD76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118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D1A50CA-CC95-5B0E-CA79-B99612E3C621}"/>
              </a:ext>
            </a:extLst>
          </p:cNvPr>
          <p:cNvSpPr/>
          <p:nvPr/>
        </p:nvSpPr>
        <p:spPr>
          <a:xfrm>
            <a:off x="5605670" y="2126974"/>
            <a:ext cx="824947" cy="236551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382CE1-E239-7697-6BDA-7EBEBA3C9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Problem with feed-forward NN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FE4B1D0-2D18-51F5-FFF5-A771F9552EA6}"/>
              </a:ext>
            </a:extLst>
          </p:cNvPr>
          <p:cNvSpPr/>
          <p:nvPr/>
        </p:nvSpPr>
        <p:spPr>
          <a:xfrm>
            <a:off x="4393096" y="2653747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21FA6ED-EF06-0A3E-A971-BE7373C939DC}"/>
              </a:ext>
            </a:extLst>
          </p:cNvPr>
          <p:cNvSpPr/>
          <p:nvPr/>
        </p:nvSpPr>
        <p:spPr>
          <a:xfrm>
            <a:off x="4393096" y="3544093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7F2C035-DF21-2754-67C1-8AD794004A3E}"/>
              </a:ext>
            </a:extLst>
          </p:cNvPr>
          <p:cNvSpPr/>
          <p:nvPr/>
        </p:nvSpPr>
        <p:spPr>
          <a:xfrm>
            <a:off x="5837583" y="2312900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D4BFCD5-A525-9EE7-6DD8-FB5BBA462107}"/>
              </a:ext>
            </a:extLst>
          </p:cNvPr>
          <p:cNvSpPr/>
          <p:nvPr/>
        </p:nvSpPr>
        <p:spPr>
          <a:xfrm>
            <a:off x="5840896" y="3160643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B13C08A-7764-8277-0382-825CDAB25CF5}"/>
              </a:ext>
            </a:extLst>
          </p:cNvPr>
          <p:cNvSpPr/>
          <p:nvPr/>
        </p:nvSpPr>
        <p:spPr>
          <a:xfrm>
            <a:off x="5837583" y="4008386"/>
            <a:ext cx="337930" cy="337930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4199CDE-269E-791D-7704-B079348AB57A}"/>
              </a:ext>
            </a:extLst>
          </p:cNvPr>
          <p:cNvCxnSpPr/>
          <p:nvPr/>
        </p:nvCxnSpPr>
        <p:spPr>
          <a:xfrm flipV="1">
            <a:off x="4731026" y="2500313"/>
            <a:ext cx="1106557" cy="300037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7A7F666-E12A-BECF-505F-8D2E5616AD9D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4731026" y="2822712"/>
            <a:ext cx="1109870" cy="506896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1B75DEA-7D3A-2A78-25BB-655D359D50F6}"/>
              </a:ext>
            </a:extLst>
          </p:cNvPr>
          <p:cNvCxnSpPr>
            <a:cxnSpLocks/>
            <a:stCxn id="4" idx="5"/>
            <a:endCxn id="9" idx="2"/>
          </p:cNvCxnSpPr>
          <p:nvPr/>
        </p:nvCxnSpPr>
        <p:spPr>
          <a:xfrm>
            <a:off x="4681537" y="2942188"/>
            <a:ext cx="1156046" cy="1235163"/>
          </a:xfrm>
          <a:prstGeom prst="straightConnector1">
            <a:avLst/>
          </a:prstGeom>
          <a:ln w="25400"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08636DD-CB76-28A7-8DA5-8014E0A03F7F}"/>
              </a:ext>
            </a:extLst>
          </p:cNvPr>
          <p:cNvCxnSpPr>
            <a:stCxn id="5" idx="6"/>
          </p:cNvCxnSpPr>
          <p:nvPr/>
        </p:nvCxnSpPr>
        <p:spPr>
          <a:xfrm flipV="1">
            <a:off x="4731026" y="2572719"/>
            <a:ext cx="1106557" cy="1140339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69D745D-2446-FD5B-1CFB-86550BAFA0C3}"/>
              </a:ext>
            </a:extLst>
          </p:cNvPr>
          <p:cNvCxnSpPr>
            <a:endCxn id="8" idx="2"/>
          </p:cNvCxnSpPr>
          <p:nvPr/>
        </p:nvCxnSpPr>
        <p:spPr>
          <a:xfrm flipV="1">
            <a:off x="4731026" y="3329608"/>
            <a:ext cx="1109870" cy="435142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13C8AA2-541B-10C9-8E4D-969EC477580A}"/>
              </a:ext>
            </a:extLst>
          </p:cNvPr>
          <p:cNvCxnSpPr>
            <a:endCxn id="9" idx="2"/>
          </p:cNvCxnSpPr>
          <p:nvPr/>
        </p:nvCxnSpPr>
        <p:spPr>
          <a:xfrm>
            <a:off x="4731026" y="3793901"/>
            <a:ext cx="1106557" cy="383450"/>
          </a:xfrm>
          <a:prstGeom prst="straightConnector1">
            <a:avLst/>
          </a:prstGeom>
          <a:ln w="254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491F980-D2E6-8FF6-EEC3-0001B335D10B}"/>
              </a:ext>
            </a:extLst>
          </p:cNvPr>
          <p:cNvCxnSpPr>
            <a:stCxn id="7" idx="6"/>
          </p:cNvCxnSpPr>
          <p:nvPr/>
        </p:nvCxnSpPr>
        <p:spPr>
          <a:xfrm>
            <a:off x="6175513" y="2481865"/>
            <a:ext cx="7367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901D3BE-CF38-354E-A7DF-9643EE6E4B9A}"/>
              </a:ext>
            </a:extLst>
          </p:cNvPr>
          <p:cNvCxnSpPr>
            <a:stCxn id="8" idx="6"/>
          </p:cNvCxnSpPr>
          <p:nvPr/>
        </p:nvCxnSpPr>
        <p:spPr>
          <a:xfrm>
            <a:off x="6178826" y="3329608"/>
            <a:ext cx="73341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315E05F-15D7-3B0D-2E0B-679BA6F8F5E1}"/>
              </a:ext>
            </a:extLst>
          </p:cNvPr>
          <p:cNvCxnSpPr>
            <a:stCxn id="9" idx="6"/>
          </p:cNvCxnSpPr>
          <p:nvPr/>
        </p:nvCxnSpPr>
        <p:spPr>
          <a:xfrm>
            <a:off x="6175513" y="4177351"/>
            <a:ext cx="73673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5B7797-A238-E465-A970-EDDF2DFBF830}"/>
                  </a:ext>
                </a:extLst>
              </p:cNvPr>
              <p:cNvSpPr txBox="1"/>
              <p:nvPr/>
            </p:nvSpPr>
            <p:spPr>
              <a:xfrm>
                <a:off x="3753828" y="2637645"/>
                <a:ext cx="669350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365B7797-A238-E465-A970-EDDF2DFBF8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828" y="2637645"/>
                <a:ext cx="669350" cy="44877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6AA695-1473-9172-FEC5-B46744FCD495}"/>
                  </a:ext>
                </a:extLst>
              </p:cNvPr>
              <p:cNvSpPr txBox="1"/>
              <p:nvPr/>
            </p:nvSpPr>
            <p:spPr>
              <a:xfrm>
                <a:off x="7000380" y="2201554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D26AA695-1473-9172-FEC5-B46744FCD4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0380" y="2201554"/>
                <a:ext cx="676852" cy="448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CA0BA9-82D0-46E9-0B87-644EDEA51023}"/>
                  </a:ext>
                </a:extLst>
              </p:cNvPr>
              <p:cNvSpPr txBox="1"/>
              <p:nvPr/>
            </p:nvSpPr>
            <p:spPr>
              <a:xfrm>
                <a:off x="3748905" y="3540361"/>
                <a:ext cx="669350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78CA0BA9-82D0-46E9-0B87-644EDEA510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905" y="3540361"/>
                <a:ext cx="669350" cy="448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896F00-35E9-712B-A49A-AE4D1E0058C5}"/>
                  </a:ext>
                </a:extLst>
              </p:cNvPr>
              <p:cNvSpPr txBox="1"/>
              <p:nvPr/>
            </p:nvSpPr>
            <p:spPr>
              <a:xfrm>
                <a:off x="7029470" y="3026260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DB896F00-35E9-712B-A49A-AE4D1E005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9470" y="3026260"/>
                <a:ext cx="676852" cy="448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D50401-D5F5-AE0F-C45C-3AD5FB36FFDE}"/>
                  </a:ext>
                </a:extLst>
              </p:cNvPr>
              <p:cNvSpPr txBox="1"/>
              <p:nvPr/>
            </p:nvSpPr>
            <p:spPr>
              <a:xfrm>
                <a:off x="7043083" y="3882023"/>
                <a:ext cx="676852" cy="448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p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97D50401-D5F5-AE0F-C45C-3AD5FB36FF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3083" y="3882023"/>
                <a:ext cx="676852" cy="448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8D2F2AFF-3B92-D120-3343-0BCBD317AD7A}"/>
              </a:ext>
            </a:extLst>
          </p:cNvPr>
          <p:cNvCxnSpPr/>
          <p:nvPr/>
        </p:nvCxnSpPr>
        <p:spPr>
          <a:xfrm>
            <a:off x="4562061" y="3026260"/>
            <a:ext cx="0" cy="472313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4" name="Content Placeholder 43" descr="Close with solid fill">
            <a:extLst>
              <a:ext uri="{FF2B5EF4-FFF2-40B4-BE49-F238E27FC236}">
                <a16:creationId xmlns:a16="http://schemas.microsoft.com/office/drawing/2014/main" id="{74E68CF1-8771-E65D-BCAB-F9127961F4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335338" y="3040224"/>
            <a:ext cx="453446" cy="453446"/>
          </a:xfrm>
        </p:spPr>
      </p:pic>
    </p:spTree>
    <p:extLst>
      <p:ext uri="{BB962C8B-B14F-4D97-AF65-F5344CB8AC3E}">
        <p14:creationId xmlns:p14="http://schemas.microsoft.com/office/powerpoint/2010/main" val="3235280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5232C2-0FEC-D198-215F-291E3430E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Inputs with time steps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2D6BF85-E01B-DD37-6E47-B24A5AFBAB34}"/>
              </a:ext>
            </a:extLst>
          </p:cNvPr>
          <p:cNvSpPr/>
          <p:nvPr/>
        </p:nvSpPr>
        <p:spPr>
          <a:xfrm>
            <a:off x="3593707" y="4131961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8302F8C-FD4B-3DDF-F6D5-8E2E0C9BC4BD}"/>
              </a:ext>
            </a:extLst>
          </p:cNvPr>
          <p:cNvSpPr/>
          <p:nvPr/>
        </p:nvSpPr>
        <p:spPr>
          <a:xfrm>
            <a:off x="5403666" y="4133386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82BBB-8886-7964-192E-1AFF6AA4454E}"/>
                  </a:ext>
                </a:extLst>
              </p:cNvPr>
              <p:cNvSpPr txBox="1"/>
              <p:nvPr/>
            </p:nvSpPr>
            <p:spPr>
              <a:xfrm>
                <a:off x="3563515" y="4593174"/>
                <a:ext cx="3983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D982BBB-8886-7964-192E-1AFF6AA44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15" y="4593174"/>
                <a:ext cx="398314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741C2CF-BC99-D577-5C41-46B3741BE19D}"/>
              </a:ext>
            </a:extLst>
          </p:cNvPr>
          <p:cNvSpPr/>
          <p:nvPr/>
        </p:nvSpPr>
        <p:spPr>
          <a:xfrm>
            <a:off x="3211630" y="2798828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9809FD-388C-4E9B-53E5-5ED96AE83CB3}"/>
              </a:ext>
            </a:extLst>
          </p:cNvPr>
          <p:cNvSpPr/>
          <p:nvPr/>
        </p:nvSpPr>
        <p:spPr>
          <a:xfrm>
            <a:off x="5021589" y="2798766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2B4DA76-BD5A-ED6B-D9EB-C48A2EFA9DDA}"/>
              </a:ext>
            </a:extLst>
          </p:cNvPr>
          <p:cNvCxnSpPr>
            <a:stCxn id="4" idx="0"/>
            <a:endCxn id="13" idx="2"/>
          </p:cNvCxnSpPr>
          <p:nvPr/>
        </p:nvCxnSpPr>
        <p:spPr>
          <a:xfrm flipV="1">
            <a:off x="3762672" y="3485158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40967BB-6E7C-A34B-034B-B0C5EE60CA17}"/>
              </a:ext>
            </a:extLst>
          </p:cNvPr>
          <p:cNvCxnSpPr/>
          <p:nvPr/>
        </p:nvCxnSpPr>
        <p:spPr>
          <a:xfrm flipV="1">
            <a:off x="5572631" y="3485096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6C6F513B-3816-6DD3-29CC-912AE546D250}"/>
              </a:ext>
            </a:extLst>
          </p:cNvPr>
          <p:cNvSpPr/>
          <p:nvPr/>
        </p:nvSpPr>
        <p:spPr>
          <a:xfrm>
            <a:off x="7213625" y="4131961"/>
            <a:ext cx="337930" cy="33793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4F5518A3-0A3B-DE1A-53A6-E14BAB0233B6}"/>
              </a:ext>
            </a:extLst>
          </p:cNvPr>
          <p:cNvSpPr/>
          <p:nvPr/>
        </p:nvSpPr>
        <p:spPr>
          <a:xfrm>
            <a:off x="6831548" y="2798828"/>
            <a:ext cx="1102085" cy="68633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FB84ED7-E482-063B-8642-CCC991F4CB5F}"/>
              </a:ext>
            </a:extLst>
          </p:cNvPr>
          <p:cNvCxnSpPr>
            <a:stCxn id="26" idx="0"/>
            <a:endCxn id="30" idx="2"/>
          </p:cNvCxnSpPr>
          <p:nvPr/>
        </p:nvCxnSpPr>
        <p:spPr>
          <a:xfrm flipV="1">
            <a:off x="7382590" y="3485158"/>
            <a:ext cx="1" cy="64680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071EB0-2224-153C-17C9-452D6E492820}"/>
                  </a:ext>
                </a:extLst>
              </p:cNvPr>
              <p:cNvSpPr txBox="1"/>
              <p:nvPr/>
            </p:nvSpPr>
            <p:spPr>
              <a:xfrm>
                <a:off x="5201952" y="4593173"/>
                <a:ext cx="741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9071EB0-2224-153C-17C9-452D6E4928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52" y="4593173"/>
                <a:ext cx="7413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E255BB-46C0-BC5C-7DC0-CA3733C59DE4}"/>
                  </a:ext>
                </a:extLst>
              </p:cNvPr>
              <p:cNvSpPr txBox="1"/>
              <p:nvPr/>
            </p:nvSpPr>
            <p:spPr>
              <a:xfrm>
                <a:off x="7011911" y="4593172"/>
                <a:ext cx="74135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33E255BB-46C0-BC5C-7DC0-CA3733C59D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11" y="4593172"/>
                <a:ext cx="741357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D3E820C-CB5A-C1FD-2713-4EE749170C6E}"/>
              </a:ext>
            </a:extLst>
          </p:cNvPr>
          <p:cNvCxnSpPr>
            <a:stCxn id="13" idx="3"/>
            <a:endCxn id="14" idx="1"/>
          </p:cNvCxnSpPr>
          <p:nvPr/>
        </p:nvCxnSpPr>
        <p:spPr>
          <a:xfrm flipV="1">
            <a:off x="4313715" y="3141931"/>
            <a:ext cx="707874" cy="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0998D8D-52EF-BC43-C693-FAE0DCB63CE5}"/>
              </a:ext>
            </a:extLst>
          </p:cNvPr>
          <p:cNvCxnSpPr>
            <a:stCxn id="14" idx="3"/>
            <a:endCxn id="30" idx="1"/>
          </p:cNvCxnSpPr>
          <p:nvPr/>
        </p:nvCxnSpPr>
        <p:spPr>
          <a:xfrm>
            <a:off x="6123674" y="3141931"/>
            <a:ext cx="707874" cy="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2D812C41-2775-EFE1-A011-67C32E0878B7}"/>
              </a:ext>
            </a:extLst>
          </p:cNvPr>
          <p:cNvCxnSpPr>
            <a:stCxn id="13" idx="0"/>
          </p:cNvCxnSpPr>
          <p:nvPr/>
        </p:nvCxnSpPr>
        <p:spPr>
          <a:xfrm flipH="1" flipV="1">
            <a:off x="3762672" y="2084832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0209B10-9319-B74D-82E9-41F053CCD782}"/>
              </a:ext>
            </a:extLst>
          </p:cNvPr>
          <p:cNvCxnSpPr/>
          <p:nvPr/>
        </p:nvCxnSpPr>
        <p:spPr>
          <a:xfrm flipH="1" flipV="1">
            <a:off x="5580165" y="2084027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29A59E6-DB1F-98B4-BB54-08CF38D0AC56}"/>
              </a:ext>
            </a:extLst>
          </p:cNvPr>
          <p:cNvCxnSpPr/>
          <p:nvPr/>
        </p:nvCxnSpPr>
        <p:spPr>
          <a:xfrm flipH="1" flipV="1">
            <a:off x="7382589" y="2070999"/>
            <a:ext cx="1" cy="7139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ACEC9A-2C44-0832-7242-9E8AD38C1202}"/>
                  </a:ext>
                </a:extLst>
              </p:cNvPr>
              <p:cNvSpPr txBox="1"/>
              <p:nvPr/>
            </p:nvSpPr>
            <p:spPr>
              <a:xfrm>
                <a:off x="3563515" y="1591497"/>
                <a:ext cx="40055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ACEC9A-2C44-0832-7242-9E8AD38C1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3515" y="1591497"/>
                <a:ext cx="400558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CD536-3FB3-4DDD-51D0-B2EB1DE6A275}"/>
                  </a:ext>
                </a:extLst>
              </p:cNvPr>
              <p:cNvSpPr txBox="1"/>
              <p:nvPr/>
            </p:nvSpPr>
            <p:spPr>
              <a:xfrm>
                <a:off x="5201952" y="1591496"/>
                <a:ext cx="743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8CCD536-3FB3-4DDD-51D0-B2EB1DE6A2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1952" y="1591496"/>
                <a:ext cx="74360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8118F2-7345-D6ED-E057-62C68C676D78}"/>
                  </a:ext>
                </a:extLst>
              </p:cNvPr>
              <p:cNvSpPr txBox="1"/>
              <p:nvPr/>
            </p:nvSpPr>
            <p:spPr>
              <a:xfrm>
                <a:off x="7011911" y="1591495"/>
                <a:ext cx="74360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</m:oMath>
                  </m:oMathPara>
                </a14:m>
                <a:endParaRPr lang="en-US" sz="280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D38118F2-7345-D6ED-E057-62C68C676D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1911" y="1591495"/>
                <a:ext cx="743600" cy="43088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30791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3E39-9CE5-B284-E728-0E5CE3AF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Limitations of RNNs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5703-3303-296D-8FD1-845E517F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Information bottleneck</a:t>
            </a:r>
          </a:p>
          <a:p>
            <a:r>
              <a:rPr lang="en-US">
                <a:solidFill>
                  <a:srgbClr val="FF0000"/>
                </a:solidFill>
              </a:rPr>
              <a:t>Slow, no parallelization</a:t>
            </a:r>
          </a:p>
          <a:p>
            <a:r>
              <a:rPr lang="en-US">
                <a:solidFill>
                  <a:srgbClr val="FF0000"/>
                </a:solidFill>
              </a:rPr>
              <a:t>Struggle to capture long-term memory</a:t>
            </a:r>
          </a:p>
        </p:txBody>
      </p:sp>
    </p:spTree>
    <p:extLst>
      <p:ext uri="{BB962C8B-B14F-4D97-AF65-F5344CB8AC3E}">
        <p14:creationId xmlns:p14="http://schemas.microsoft.com/office/powerpoint/2010/main" val="3937931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83E39-9CE5-B284-E728-0E5CE3AFF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We desire something even better…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85703-3303-296D-8FD1-845E517F6A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trike="sngStrike" dirty="0">
                <a:solidFill>
                  <a:srgbClr val="FF0000"/>
                </a:solidFill>
              </a:rPr>
              <a:t>Information bottleneck</a:t>
            </a:r>
            <a:r>
              <a:rPr lang="en-US" dirty="0">
                <a:solidFill>
                  <a:srgbClr val="00B050"/>
                </a:solidFill>
              </a:rPr>
              <a:t>   Continuous stream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Slow, no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parallelization</a:t>
            </a:r>
          </a:p>
          <a:p>
            <a:r>
              <a:rPr lang="en-US" strike="sngStrike" dirty="0">
                <a:solidFill>
                  <a:srgbClr val="FF0000"/>
                </a:solidFill>
              </a:rPr>
              <a:t>Struggle to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capture long-term memory	</a:t>
            </a:r>
          </a:p>
        </p:txBody>
      </p:sp>
    </p:spTree>
    <p:extLst>
      <p:ext uri="{BB962C8B-B14F-4D97-AF65-F5344CB8AC3E}">
        <p14:creationId xmlns:p14="http://schemas.microsoft.com/office/powerpoint/2010/main" val="556734035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7F99AA-7D9B-5523-CD1E-4C448AFF7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model evolution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18C6CB3-3478-A137-87CE-A2B0695BB9EA}"/>
              </a:ext>
            </a:extLst>
          </p:cNvPr>
          <p:cNvSpPr/>
          <p:nvPr/>
        </p:nvSpPr>
        <p:spPr>
          <a:xfrm>
            <a:off x="1400175" y="2857500"/>
            <a:ext cx="1219200" cy="67627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Vanila RNN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076E80-D4F9-E036-C132-616AE0B3AE8C}"/>
              </a:ext>
            </a:extLst>
          </p:cNvPr>
          <p:cNvSpPr/>
          <p:nvPr/>
        </p:nvSpPr>
        <p:spPr>
          <a:xfrm>
            <a:off x="4019550" y="2857500"/>
            <a:ext cx="1219200" cy="676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LSTM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396CD69-C0B5-716E-E771-8EB7FCFDD359}"/>
              </a:ext>
            </a:extLst>
          </p:cNvPr>
          <p:cNvSpPr/>
          <p:nvPr/>
        </p:nvSpPr>
        <p:spPr>
          <a:xfrm>
            <a:off x="5419725" y="2857498"/>
            <a:ext cx="1219200" cy="676275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GRU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230CFEC-E34C-781C-B366-365DB5FA0E89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2619375" y="3195638"/>
            <a:ext cx="14001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34B0282-4DFE-1251-2412-0F69CEC733B9}"/>
              </a:ext>
            </a:extLst>
          </p:cNvPr>
          <p:cNvCxnSpPr>
            <a:stCxn id="6" idx="3"/>
            <a:endCxn id="7" idx="1"/>
          </p:cNvCxnSpPr>
          <p:nvPr/>
        </p:nvCxnSpPr>
        <p:spPr>
          <a:xfrm flipV="1">
            <a:off x="5238750" y="3195636"/>
            <a:ext cx="180975" cy="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39A29E2-2837-BE84-CA2C-2C514DF0CA1A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6638925" y="3195636"/>
            <a:ext cx="16906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8" name="Picture 4" descr="Optimus Prime Transformers GIF - Optimus Prime Transformers Revenge Of The Fallen GIFs">
            <a:extLst>
              <a:ext uri="{FF2B5EF4-FFF2-40B4-BE49-F238E27FC236}">
                <a16:creationId xmlns:a16="http://schemas.microsoft.com/office/drawing/2014/main" id="{600C2CE3-1832-E948-3C29-B6CD1DD5A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9615" y="2334217"/>
            <a:ext cx="3057521" cy="171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79DA5E-FE1B-CF69-8F13-D823C1C21777}"/>
              </a:ext>
            </a:extLst>
          </p:cNvPr>
          <p:cNvSpPr txBox="1"/>
          <p:nvPr/>
        </p:nvSpPr>
        <p:spPr>
          <a:xfrm>
            <a:off x="1325279" y="3599537"/>
            <a:ext cx="161938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Context = 250-500 words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F1979F9-7B07-62B6-ED6C-8A84EC805920}"/>
              </a:ext>
            </a:extLst>
          </p:cNvPr>
          <p:cNvSpPr txBox="1"/>
          <p:nvPr/>
        </p:nvSpPr>
        <p:spPr>
          <a:xfrm>
            <a:off x="3877978" y="3599537"/>
            <a:ext cx="161938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Context = 10k words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46CE983-4189-A483-0F93-A5D815EF87D4}"/>
              </a:ext>
            </a:extLst>
          </p:cNvPr>
          <p:cNvSpPr txBox="1"/>
          <p:nvPr/>
        </p:nvSpPr>
        <p:spPr>
          <a:xfrm>
            <a:off x="8335678" y="4313912"/>
            <a:ext cx="2514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200" dirty="0"/>
              <a:t>Context length : </a:t>
            </a:r>
            <a:endParaRPr lang="en-US" dirty="0"/>
          </a:p>
          <a:p>
            <a:r>
              <a:rPr lang="en-US" sz="1200" dirty="0"/>
              <a:t>GPT1 = 512 words</a:t>
            </a:r>
          </a:p>
          <a:p>
            <a:r>
              <a:rPr lang="en-US" sz="1200" dirty="0">
                <a:ea typeface="+mn-lt"/>
                <a:cs typeface="+mn-lt"/>
              </a:rPr>
              <a:t>GPT2 = 1024 words</a:t>
            </a:r>
          </a:p>
          <a:p>
            <a:r>
              <a:rPr lang="en-US" sz="1200" dirty="0">
                <a:ea typeface="+mn-lt"/>
                <a:cs typeface="+mn-lt"/>
              </a:rPr>
              <a:t>GPT3 = 2048 words</a:t>
            </a:r>
          </a:p>
          <a:p>
            <a:r>
              <a:rPr lang="en-US" sz="1200" dirty="0">
                <a:ea typeface="+mn-lt"/>
                <a:cs typeface="+mn-lt"/>
              </a:rPr>
              <a:t>GPT4 = 128k words (&gt;300 pages)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D1159B0-41B2-B63B-E36A-156EA2969343}"/>
              </a:ext>
            </a:extLst>
          </p:cNvPr>
          <p:cNvSpPr/>
          <p:nvPr/>
        </p:nvSpPr>
        <p:spPr>
          <a:xfrm>
            <a:off x="1145406" y="2334218"/>
            <a:ext cx="5775158" cy="1833522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40960D8-48C5-2D45-C062-9CDEDB1E8AF6}"/>
              </a:ext>
            </a:extLst>
          </p:cNvPr>
          <p:cNvSpPr txBox="1"/>
          <p:nvPr/>
        </p:nvSpPr>
        <p:spPr>
          <a:xfrm>
            <a:off x="1069869" y="1932005"/>
            <a:ext cx="2130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Recurrent networks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820E50-8713-190E-350F-D7D7A8B053D5}"/>
              </a:ext>
            </a:extLst>
          </p:cNvPr>
          <p:cNvSpPr txBox="1"/>
          <p:nvPr/>
        </p:nvSpPr>
        <p:spPr>
          <a:xfrm>
            <a:off x="3784247" y="2504539"/>
            <a:ext cx="1806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Breakthrough!!!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9D950C-93EA-A338-E040-32B9D94E4A6F}"/>
              </a:ext>
            </a:extLst>
          </p:cNvPr>
          <p:cNvSpPr/>
          <p:nvPr/>
        </p:nvSpPr>
        <p:spPr>
          <a:xfrm>
            <a:off x="8329615" y="2830068"/>
            <a:ext cx="1419138" cy="676275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Transformer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F0C974-2279-24E6-CE44-1B9312016C77}"/>
              </a:ext>
            </a:extLst>
          </p:cNvPr>
          <p:cNvSpPr txBox="1"/>
          <p:nvPr/>
        </p:nvSpPr>
        <p:spPr>
          <a:xfrm>
            <a:off x="7999636" y="2470833"/>
            <a:ext cx="2079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Groundbreaking!!!</a:t>
            </a:r>
          </a:p>
        </p:txBody>
      </p:sp>
    </p:spTree>
    <p:extLst>
      <p:ext uri="{BB962C8B-B14F-4D97-AF65-F5344CB8AC3E}">
        <p14:creationId xmlns:p14="http://schemas.microsoft.com/office/powerpoint/2010/main" val="2200394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2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5" grpId="0"/>
      <p:bldP spid="8" grpId="0"/>
      <p:bldP spid="9" grpId="0"/>
      <p:bldP spid="3" grpId="0" animBg="1"/>
      <p:bldP spid="11" grpId="0"/>
      <p:bldP spid="12" grpId="0"/>
      <p:bldP spid="12" grpId="1"/>
      <p:bldP spid="13" grpId="0" animBg="1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575</Words>
  <Application>Microsoft Office PowerPoint</Application>
  <PresentationFormat>Widescreen</PresentationFormat>
  <Paragraphs>234</Paragraphs>
  <Slides>33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Office Theme</vt:lpstr>
      <vt:lpstr>Deep Learning Bootcamp 4</vt:lpstr>
      <vt:lpstr>Sequence data</vt:lpstr>
      <vt:lpstr>Sequence data</vt:lpstr>
      <vt:lpstr>Sequence modeling</vt:lpstr>
      <vt:lpstr>Problem with feed-forward NN</vt:lpstr>
      <vt:lpstr>Inputs with time steps</vt:lpstr>
      <vt:lpstr>Limitations of RNNs</vt:lpstr>
      <vt:lpstr>We desire something even better…</vt:lpstr>
      <vt:lpstr>Sequence model evolution</vt:lpstr>
      <vt:lpstr>Attention is all you need</vt:lpstr>
      <vt:lpstr>Attention is all you need</vt:lpstr>
      <vt:lpstr>Attention is all you need</vt:lpstr>
      <vt:lpstr>Attention is all you need</vt:lpstr>
      <vt:lpstr>PowerPoint Presentation</vt:lpstr>
      <vt:lpstr>PowerPoint Presentation</vt:lpstr>
      <vt:lpstr>PowerPoint Presentation</vt:lpstr>
      <vt:lpstr>Attention is all you need</vt:lpstr>
      <vt:lpstr>Self-attention</vt:lpstr>
      <vt:lpstr>Self-attention</vt:lpstr>
      <vt:lpstr>Self-attention</vt:lpstr>
      <vt:lpstr>Self-attention</vt:lpstr>
      <vt:lpstr>Self-attention</vt:lpstr>
      <vt:lpstr>Multi-head self-attention</vt:lpstr>
      <vt:lpstr>Multi-head self-attention</vt:lpstr>
      <vt:lpstr>Are the issues resolved?</vt:lpstr>
      <vt:lpstr>Transformer block</vt:lpstr>
      <vt:lpstr>Transformer block</vt:lpstr>
      <vt:lpstr>Transformer block</vt:lpstr>
      <vt:lpstr>One Hot Encoding</vt:lpstr>
      <vt:lpstr>Word2Vec</vt:lpstr>
      <vt:lpstr>BERT Embedding</vt:lpstr>
      <vt:lpstr>BERT Embedding – Attention Masks</vt:lpstr>
      <vt:lpstr>BERT for Classification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Sequence data</dc:title>
  <dc:creator>#NGO ANH TU#</dc:creator>
  <cp:lastModifiedBy>#NGO ANH TU#</cp:lastModifiedBy>
  <cp:revision>4</cp:revision>
  <dcterms:created xsi:type="dcterms:W3CDTF">2024-03-07T14:35:38Z</dcterms:created>
  <dcterms:modified xsi:type="dcterms:W3CDTF">2024-03-15T05:08:56Z</dcterms:modified>
</cp:coreProperties>
</file>